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91" r:id="rId5"/>
    <p:sldId id="292" r:id="rId6"/>
    <p:sldId id="293" r:id="rId7"/>
    <p:sldId id="306" r:id="rId8"/>
    <p:sldId id="307" r:id="rId9"/>
    <p:sldId id="308" r:id="rId10"/>
    <p:sldId id="309" r:id="rId11"/>
    <p:sldId id="310" r:id="rId12"/>
    <p:sldId id="311" r:id="rId13"/>
    <p:sldId id="312" r:id="rId14"/>
    <p:sldId id="313" r:id="rId15"/>
    <p:sldId id="318" r:id="rId16"/>
    <p:sldId id="319" r:id="rId17"/>
    <p:sldId id="320" r:id="rId18"/>
    <p:sldId id="314" r:id="rId19"/>
    <p:sldId id="316" r:id="rId20"/>
    <p:sldId id="317"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851"/>
  </p:normalViewPr>
  <p:slideViewPr>
    <p:cSldViewPr snapToGrid="0" showGuides="1">
      <p:cViewPr>
        <p:scale>
          <a:sx n="83" d="100"/>
          <a:sy n="83" d="100"/>
        </p:scale>
        <p:origin x="1672" y="1032"/>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07.001"/>
    </inkml:context>
    <inkml:brush xml:id="br0">
      <inkml:brushProperty name="width" value="0.05" units="cm"/>
      <inkml:brushProperty name="height" value="0.05" units="cm"/>
      <inkml:brushProperty name="color" value="#E71224"/>
    </inkml:brush>
  </inkml:definitions>
  <inkml:trace contextRef="#ctx0" brushRef="#br0">1 22 24575,'9'0'0,"-2"0"0,1 0 0,-2 0 0,-1 0 0,2-3 0,0 2 0,0-5 0,0 5 0,0-2 0,0 0 0,0 2 0,0-2 0,0 3 0,0 0 0,0 0 0,-2 0 0,3 0 0,-2 0 0,3 0 0,0 0 0,1 0 0,0 0 0,-1 0 0,-2 0 0,-2 0 0,2 0 0,-2 0 0,2 0 0,0 0 0,0 0 0,-2 0 0,3 0 0,-2 0 0,3 0 0,-2 0 0,0 0 0,0 0 0,0 0 0,0 0 0,0 0 0,0 1 0,0 0 0,5 0 0,4-1 0,20 0 0,-8 0 0,8 0 0,-12 3 0,-8-3 0,2 4 0,-1-3 0,-4 0 0,4-1 0,-5 0 0,-2 0 0,-1 0 0,0 0 0,-2 0 0,3 0 0,-4 0 0,1 0 0,3 0 0,2 0 0,-1 0 0,3 0 0,-4 0 0,0 0 0,-1 0 0,0 0 0,-2 0 0,2 0 0,-2 0 0,0 0 0,2 0 0,-1 0 0,3 0 0,-1 0 0,0 0 0,1 0 0,-1 0 0,1 0 0,1 0 0,3 0 0,-5 0 0,7 0 0,-7 0 0,5 0 0,-3 0 0,5 0 0,-4 0 0,2 0 0,-6 0 0,0 0 0,-1 0 0,1 0 0,-2 0 0,2 0 0,0 0 0,1 0 0,-1 0 0,1 0 0,-2 0 0,2 0 0,-3 0 0,0 0 0,0 0 0,0 0 0,0 0 0,0 0 0,2 0 0,-2 0 0,2 0 0,1 0 0,-3 0 0,2 0 0,-2 0 0,2 0 0,-1 0 0,1 0 0,-2 0 0,2 4 0,1-3 0,-1 2 0,6-1 0,-7-2 0,4 2 0,-5-2 0,0 0 0,2 0 0,1 0 0,2 0 0,0 0 0,-3 0 0,0 0 0,-2 0 0,2 0 0,1 0 0,0 0 0,-3 0 0,-2 0 0,2 0 0,-1 0 0,6 0 0,-4 0 0,2 0 0,-4 0 0,1 0 0,3 0 0,2 0 0,3 0 0,3 0 0,3 0 0,-3 0 0,6 0 0,6 0 0,-4 0 0,1 0 0,-9 0 0,-8 0 0,-1 0 0,-2 0 0,0 0 0,3 0 0,0 0 0,2 0 0,-2 0 0,-1 0 0,-2 0 0,0 0 0,0 0 0,0 0 0,0 0 0,7 0 0,-3 0 0,6 0 0,-2 0 0,3 0 0,4 0 0,2 0 0,-2 0 0,2 0 0,-9 0 0,0 0 0,-5 0 0,-4 0 0,1 0 0,0 0 0,0 0 0,0 0 0,0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12.983"/>
    </inkml:context>
    <inkml:brush xml:id="br0">
      <inkml:brushProperty name="width" value="0.05" units="cm"/>
      <inkml:brushProperty name="height" value="0.05" units="cm"/>
      <inkml:brushProperty name="color" value="#E71224"/>
    </inkml:brush>
  </inkml:definitions>
  <inkml:trace contextRef="#ctx0" brushRef="#br0">8 1 24575,'0'5'0,"0"0"0,3-3 0,-2 0 0,2 0 0,-3 3 0,0 0 0,0 2 0,0 0 0,0 0 0,0-1 0,3-2 0,-3 3 0,4-4 0,-1 1 0,-3 2 0,4-2 0,-4 3 0,0 0 0,0 0 0,0 0 0,0 0 0,0 0 0,0 0 0,0 0 0,0 0 0,-4-2 0,4 0 0,-7 0 0,7 0 0,-6-1 0,5 2 0,-5-5 0,5 5 0,-2-2 0,3 3 0,0 0 0,0 0 0,0 0 0,0-1 0,0 1 0,3 0 0,-2 0 0,2-2 0,-3 2 0,1-5 0,1 1 0,2-3 0,2 0 0,1 0 0,-1 0 0,4 4 0,-1-3 0,1 5 0,-1-5 0,-2 2 0,0-3 0,0 0 0,0 0 0,0 0 0,0 0 0,-2 0 0,0 0 0,-1 0 0,2 0 0,3 0 0,3 0 0,6 0 0,18 0 0,-7 0 0,7 0 0,-15 0 0,-8 0 0,-2 0 0,-4 0 0,0 0 0,0 0 0,-2 0 0,0 0 0,0 0 0,-2 0 0,4 0 0,-2 0 0,2 0 0,-2 0 0,4 0 0,-3 0 0,3 0 0,-2 0 0,0 0 0,-1 0 0,4 0 0,-1 0 0,1 0 0,2 0 0,-6 0 0,4 0 0,-5 0 0,2 0 0,0 0 0,2 0 0,-3 0 0,2 0 0,-3 0 0,2 0 0,3 0 0,-1 0 0,1 0 0,-1 0 0,-2 0 0,5 0 0,4 0 0,13 0 0,1 0 0,10 0 0,-6 0 0,3 2 0,-5 1 0,-3 3 0,-4-3 0,5 1 0,-13-3 0,4 1 0,-12-2 0,-2 0 0,0 0 0,0 0 0,0 0 0,-1 0 0,1 0 0,6-2 0,-3 2 0,8-2 0,0 2 0,7 0 0,1 0 0,5 0 0,-5 0 0,4 0 0,-10 0 0,0 0 0,-8 0 0,-3 0 0,3 0 0,-5 0 0,2 0 0,-2 0 0,0 0 0,8 0 0,2 0 0,11 0 0,-2 0 0,2 0 0,-4 0 0,-7 0 0,3 0 0,-4 0 0,-3 0 0,4 0 0,-7 0 0,-1 0 0,0 0 0,-2 0 0,0 0 0,0 0 0,0 0 0,3 0 0,-2 0 0,2 0 0,-3 0 0,-2 0 0,4 0 0,-4 0 0,4 0 0,1 0 0,-4 0 0,4 0 0,-5 0 0,2 0 0,2 0 0,1 0 0,0 0 0,4 0 0,-4 0 0,4 0 0,-2 0 0,-2 0 0,1 0 0,-3 0 0,3 0 0,1 0 0,4 0 0,12 0 0,-7 0 0,11 0 0,-11 2 0,-4-1 0,-2 1 0,-6-2 0,-1 0 0,1 0 0,-4-3 0,2 2 0,-2-5 0,2 2 0,0 0 0,0 1 0,0 3 0,0 0 0,0-3 0,0 2 0,0-2 0,0 3 0,0 0 0,-4-3 0,4 2 0,-7-5 0,3 2 0,-6-3 0,3 0 0,-7 0 0,4 0 0,-1 0 0,-2 0 0,2 1 0,0-1 0,-2 0 0,2 0 0,0 0 0,-2 1 0,5 0 0,-5 0 0,5 0 0,-2-1 0,3 0 0,-3 0 0,2 0 0,-2 0 0,3 2 0,0 0 0,0 0 0,0 0 0,0-2 0,0 0 0,0 0 0,0 0 0,0 2 0,0 0 0,0 1 0,-1 2 0,-3-2 0,2 4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32.824"/>
    </inkml:context>
    <inkml:brush xml:id="br0">
      <inkml:brushProperty name="width" value="0.05" units="cm"/>
      <inkml:brushProperty name="height" value="0.05" units="cm"/>
      <inkml:brushProperty name="color" value="#E71224"/>
    </inkml:brush>
  </inkml:definitions>
  <inkml:trace contextRef="#ctx0" brushRef="#br0">47 221 24575,'7'0'0,"0"0"0,5 0 0,7 0 0,7 0 0,7 0 0,8 0 0,7 0 0,4 0 0,0 0 0,-6 0 0,-4 0 0,-16 0 0,-3 0 0,-16 0 0,0 0 0,0 0 0,0 0 0,0 0 0,0 0 0,0 0 0,0 0 0,2 0 0,3 0 0,0 0 0,9 0 0,-5 0 0,8 0 0,-3 0 0,11 0 0,-2 0 0,4 0 0,-3 0 0,-2 0 0,15 0 0,-9 0 0,9 0 0,-15 0 0,7 0 0,-6 0 0,17 0 0,-18 0 0,6 0 0,-19 0 0,-4 0 0,-3 0 0,-2 0 0,-6-3 0,0 3 0,-10-3 0,1 3 0,-9 0 0,-6 0 0,-6 0 0,-8 0 0,0 0 0,-14 0 0,3-3 0,-4 2 0,10-2 0,12 3 0,11 0 0,13 0 0,12 0 0,10 0 0,9 0 0,8 0 0,4 0 0,5 0 0,4 0 0,-4 0 0,0 0 0,-5 0 0,-8 2 0,-1-1 0,-6 1 0,-4-2 0,-6 0 0,-2 0 0,-4 0 0,1 0 0,0 0 0,0 0 0,0 3 0,0-2 0,0 2 0,0-1 0,0-2 0,0 1 0,0-1 0,-2 0 0,1 0 0,0 0 0,4 0 0,-3 0 0,3 0 0,-3 0 0,0 0 0,2 0 0,1 0 0,0 0 0,-5 2 0,-11 0 0,-5 1 0,-11 2 0,-7 0 0,-5 0 0,-7 1 0,-1-3 0,5 2 0,-4-4 0,7 2 0,-2-3 0,3 0 0,4 0 0,1 0 0,6 0 0,-2-3 0,8 3 0,3-4 0,4 4 0,0-1 0,2 1 0,-2 0 0,2 0 0,5-4 0,2 4 0,1-6 0,5 5 0,-2-2 0,3 3 0,0-3 0,5 2 0,4-2 0,2 1 0,6 1 0,-2-1 0,10 2 0,-8 0 0,7 0 0,-12 0 0,-3 0 0,-5 0 0,-1 0 0,-3 0 0,18 0 0,-9 0 0,16 0 0,-14 0 0,6 0 0,-2 0 0,2 0 0,5 0 0,-9 0 0,-2 0 0,-8 0 0,-4 0 0,0 0 0,2 0 0,0 0 0,4 0 0,-2 0 0,4 0 0,2 0 0,9 0 0,4 0 0,12 0 0,-2 0 0,16 0 0,-7 0 0,0 0 0,-11 0 0,-14 0 0,-8 0 0,-6 0 0,-2 0 0,-3-1 0,1-2 0,0 0 0,-2-3 0,6 6 0,-6-4 0,1 1 0,3 3 0,-4-3 0,4 3 0,0 0 0,0 0 0,0 0 0,0 0 0,0 0 0,2 0 0,1 0 0,-2 0 0,0 0 0,-5 3 0,0 0 0,-6 4 0,2 0 0,-5 0 0,8-3 0,-3-1 0,6-3 0,-1 3 0,2-2 0,0 2 0,1-3 0,0 0 0,0 0 0,0 0 0,0 0 0,-6 0 0,-5 0 0,-4 0 0,-2 0 0,5 0 0,-1 3 0,-2-2 0,-1 2 0,-1-3 0,1 0 0,2 0 0,2 0 0,-2 0 0,-3 0 0,-3 0 0,-8 0 0,3 0 0,4 0 0,2 0 0,7 0 0,-2-3 0,0 2 0,0-2 0,0 0 0,0 2 0,2-3 0,-1 4 0,2-2 0,-4-1 0,4 2 0,-10-7 0,0 7 0,-5-3 0,-5 4 0,11 0 0,-1 0 0,8 0 0,1 0 0,1-3 0,0 3 0,3-7 0,3 7 0,2-7 0,5 3 0,1-2 0,-1-1 0,0 2 0,-2 1 0,-3-2 0,2 5 0,-4-2 0,3 3 0,0 0 0,0 0 0,2-3 0,2 2 0,-1-2 0,1 3 0,-2 0 0,-2 0 0,4 0 0,-4 0 0,4 0 0,-2 0 0,0 0 0,0 0 0,0 0 0,0 0 0,0 0 0,0 0 0,0 0 0,0 0 0,0 0 0,-2 0 0,2 0 0,-2 3 0,2-2 0,0 3 0,2-3 0,0 0 0,3-1 0,0 0 0,-2 0 0,-1 0 0,-2 0 0,0 0 0,0 0 0,-2 0 0,1 0 0,0 0 0,1 0 0,-1-3 0,-5 3 0,2-7 0,-10 7 0,4-3 0,-1-1 0,-2 4 0,5-7 0,-5 4 0,2-4 0,0 0 0,-2 3 0,5-2 0,-5 5 0,5-3 0,-5 0 0,5-1 0,-5 1 0,5-2 0,-3 2 0,2 0 0,-2-2 0,1 5 0,1-5 0,-2 2 0,0 0 0,0-2 0,-2 6 0,2-4 0,-1 3 0,0-1 0,1 1 0,-1-1 0,-2 2 0,0 0 0,0 0 0,-8 0 0,-5 0 0,-10 3 0,-2 0 0,-5 0 0,4 2 0,0-2 0,1 0 0,6-1 0,1-2 0,9 0 0,3 0 0,6 0 0,0 0 0,4 3 0,1-2 0,4 2 0,2 0 0,1-2 0,2 2 0,5-1 0,-2 2 0,5-2 0,-3 5 0,0-6 0,2 5 0,1-4 0,3 1 0,0 1 0,-3-4 0,1 4 0,-7-4 0,1 2 0,-4-2 0,0 0 0,-1 0 0,2 0 0,0 0 0,0 0 0,0 0 0,0 3 0,0-2 0,0 2 0,0-3 0,2 1 0,1 0 0,2 1 0,-1-2 0,-1 0 0,-7 3 0,-4 1 0,-6 2 0,0 1 0,0 0 0,4 0 0,-4-3 0,4-1 0,-3-3 0,1 3 0,1-2 0,-2 2 0,-3-3 0,2 3 0,-2-2 0,2 2 0,0-3 0,0 0 0,0 0 0,0 0 0,-2 0 0,-1 2 0,-2-2 0,0 4 0,0-4 0,3 2 0,0-2 0,2 0 0,1 0 0,2 0 0,-1 0 0,-2 0 0,-6 0 0,-2 0 0,0 0 0,0 0 0,4 0 0,-1-2 0,0 2 0,-17-2 0,4 2 0,-12 0 0,12 0 0,7 0 0,1 0 0,4 0 0,1 0 0,-2 0 0,5 0 0,-1 0 0,3 0 0,0 0 0,-3 0 0,-4 0 0,1 0 0,-15 0 0,13 0 0,-8 0 0,14 0 0,2 0 0,0 0 0,0 0 0,0 0 0,0 0 0,0 0 0,6 0 0,5 0 0,4 0 0,2 0 0,-6-3 0,0 2 0,-2-2 0,2 0 0,2 2 0,0-2 0,4 3 0,5 0 0,8 0 0,2 0 0,7-2 0,-7-1 0,1-2 0,-6-2 0,-4 4 0,-2-2 0,-2 4 0,0-1 0,0 2 0,5 0 0,-6 0 0,5 0 0,-6 0 0,0 0 0,-1 0 0,-2 0 0,0 0 0,3-3 0,-2 3 0,2-3 0,-3 3 0,-1 0 0,1-4 0,0 4 0,0-3 0,0 3 0,0 0 0,0 0 0,2 0 0,-1 0 0,1 0 0,-2 0 0,0 0 0,2 0 0,-2 0 0,2 0 0,-2 0 0,3 0 0,-3 0 0,2 0 0,-2 0 0,0 0 0,0 0 0,0 0 0,0 0 0,0 0 0,2 0 0,-2 0 0,3 0 0,-4 0 0,1 0 0,0 0 0,0 0 0,0 0 0,0 0 0,0 0 0,0 0 0,0 0 0,0-2 0,0 2 0,0-2 0,0 2 0,-3-3 0,2 2 0,-2-2 0,3 3 0,-4-3 0,4 2 0,-1-2 0,-2 0 0,3 2 0,-2-3 0,-2 2 0,5 0 0,-7-3 0,5 5 0,-6-4 0,1 1 0,-6 3 0,0-3 0,-2 3 0,-2 0 0,-4 0 0,-2 0 0,-6 0 0,-8 5 0,-1-1 0,-3 4 0,8-5 0,4-1 0,6-2 0,0 0 0,3 0 0,3 0 0,-4 3 0,6-2 0,-3 2 0,3-3 0,2 0 0,0 0 0,0 0 0,0 0 0,-2 0 0,-2 0 0,-1 0 0,1 0 0,-3 0 0,5 0 0,-7 0 0,1 0 0,-8 0 0,-1 0 0,-2 0 0,-1 0 0,3 0 0,1 0 0,1 0 0,6 0 0,-2 0 0,4 0 0,-6 0 0,-3 0 0,-4 0 0,-3 0 0,2 0 0,-6 0 0,7 0 0,-4 0 0,7 0 0,4 0 0,7 0 0,0 0 0,3 0 0,-9 0 0,1 0 0,-3 0 0,2 0 0,6 0 0,-3 0 0,4 0 0,1 0 0,0 0 0,2 0 0,-3 0 0,-2 0 0,0 0 0,-13 0 0,7 0 0,-7 0 0,12 0 0,3 0 0,3 0 0,2 0 0,-2-2 0,0 0 0,2 0 0,-2 1 0,4 1 0,-6 0 0,1 0 0,-3 0 0,-7 0 0,-1 0 0,-9 0 0,2 0 0,-2 0 0,11 0 0,4 0 0,7 0 0,0 0 0,-1 0 0,1 0 0,-1 0 0,-2 0 0,2 0 0,-1 0 0,1 0 0,-2 0 0,-1 0 0,2 0 0,-1 0 0,2 0 0,-3 0 0,-1 0 0,-1 0 0,0 0 0,0 0 0,2 0 0,3 0 0,-1 0 0,2 0 0,-4 0 0,4 0 0,-5 0 0,6 0 0,-4 0 0,-1 0 0,1 0 0,-3 0 0,0 0 0,2 0 0,1 0 0,4 0 0,-1 0 0,0 0 0,-3 0 0,2 0 0,-4 3 0,4-2 0,-1 2 0,1 0 0,0-2 0,0 2 0,0-3 0,0 0 0,0 0 0,0 0 0,0 0 0,0 0 0,0 0 0,0 0 0,-2 1 0,2 0 0,-2 1 0,2-2 0,2 0 0,0 0 0,0 0 0,0 0 0,-2 0 0,0 1 0,-5 0 0,-4 0 0,-2-1 0,-1 4 0,7-4 0,5 4 0,2-4 0,6 3 0,2-2 0,4 2 0,0-3 0,0 0 0,0 0 0,0 0 0,0 0 0,0 0 0,4 0 0,0 0 0,9 0 0,-1 0 0,9 0 0,1 0 0,0 0 0,-1 0 0,-3 0 0,-6 0 0,-1 0 0,-6 0 0,2 2 0,4-2 0,4 2 0,17-2 0,-14 0 0,8 0 0,-22 0 0,-3 0 0,-2 3 0,1-2 0,0 2 0,3-3 0,-3 0 0,5 0 0,-2 0 0,0 0 0,4 2 0,2-1 0,2 1 0,6-2 0,-2 2 0,17-2 0,-14 3 0,17-3 0,-19 0 0,9 0 0,-3 0 0,7 0 0,-2 0 0,7 0 0,-14 0 0,-1 0 0,-14 0 0,0 0 0,-5 0 0,2 0 0,1 0 0,2 0 0,-1 0 0,3 0 0,-8 0 0,3 0 0,-4 0 0,2 0 0,0 0 0,0 0 0,-1 0 0,4 1 0,-1 0 0,1 1 0,1-2 0,-3 0 0,1 0 0,0 0 0,1 0 0,3 0 0,-4 0 0,1 0 0,-3 0 0,0 0 0,0 0 0,2 0 0,1 0 0,-2 0 0,1 0 0,-4 0 0,2 0 0,2-2 0,-3 1 0,2 0 0,-2 1 0,0 0 0,1-3 0,0 2 0,0-5 0,2 5 0,-3-2 0,3 3 0,-6 0 0,1-3 0,0 2 0,-3-5 0,5 5 0,-2-5 0,3 5 0,-3-5 0,4 5 0,-5-5 0,6 5 0,-7-5 0,4 5 0,-5-5 0,2 2 0,-3-3 0,-3 3 0,-1-2 0,-3 2 0,0 1 0,3-2 0,1 4 0,0-1 0,-1 1 0,-3 1 0,0-4 0,0 4 0,0-3 0,1 3 0,-4-2 0,1 1 0,-1 0 0,-1-3 0,3 3 0,-1-2 0,0 3 0,-1 0 0,1 0 0,-1 0 0,4 0 0,-1 0 0,-3 0 0,1 0 0,-3 0 0,-6 2 0,2-2 0,0 6 0,2-5 0,7 2 0,-2-3 0,2 0 0,-1 0 0,0 3 0,-2-3 0,-2 4 0,-7-2 0,-6-2 0,0 2 0,-7-2 0,1 0 0,7 0 0,1 0 0,15 0 0,0 0 0,0 0 0,-1 0 0,-1 0 0,1 0 0,2 0 0,0 0 0,0 0 0,0 0 0,0 0 0,-2 0 0,2 0 0,-5 0 0,3 0 0,-3 0 0,-6 0 0,-1 0 0,-9 0 0,-1 0 0,-4 0 0,4 0 0,-3 0 0,7 0 0,-7 0 0,12 0 0,-1 0 0,9 0 0,0 0 0,0 0 0,4 0 0,0 0 0,-2 0 0,-6 0 0,-9 0 0,-5 0 0,1 0 0,1 0 0,3 0 0,4 0 0,5 0 0,4 0 0,5-1 0,0 1 0,0-2 0,0 2 0,0 0 0,2 0 0,0 0 0,1 0 0,-2 0 0,0 0 0,-1 0 0,0 0 0,0 0 0,0 0 0,2 0 0,-2 2 0,2-1 0,-2 1 0,0 0 0,0 1 0,2-2 0,0 2 0,0-3 0,3 3 0,-4-2 0,2 3 0,-3 0 0,0 1 0,-2-1 0,2 2 0,1-2 0,6 3 0,2-3 0,3-1 0,-1-3 0,2 0 0,1 3 0,-1-2 0,1 2 0,0-3 0,0 0 0,0 0 0,2 0 0,1 0 0,2 0 0,-2 0 0,-1 0 0,-2 1 0,0 0 0,-1 0 0,1-1 0,3 0 0,-3 0 0,2 0 0,-2 0 0,0 0 0,0 0 0,0 0 0,0 0 0,0 0 0,0 0 0,0 0 0,-2 3 0,2-2 0,-2 2 0,2-3 0,0 0 0,0 3 0,-6 1 0,-2 0 0,-6-1 0,0 0 0,-2-2 0,-1 2 0,0 0 0,1-2 0,2 2 0,0-3 0,1 3 0,-4-2 0,1 2 0,-1-3 0,1 0 0,0 0 0,1 0 0,-1 0 0,0 0 0,-1 0 0,-2 0 0,1 0 0,1 0 0,3 0 0,-3 0 0,4 0 0,-4 0 0,6-3 0,-2 2 0,2-5 0,-1 5 0,-2-2 0,0 0 0,-3-2 0,1 1 0,1 0 0,2 4 0,4-3 0,2-3 0,1-1 0,3-5 0,-4 5 0,3-2 0,-3 2 0,4 0 0,-4 0 0,0 0 0,0 0 0,0 2 0,0-2 0,0 2 0,3 1 0,0-2 0,1 4 0,-1-3 0,0 4 0,-2-4 0,5 5 0,-2-4 0,0 1 0,2 3 0,-2-3 0,0-1 0,2 4 0,-2-7 0,3 7 0,2-3 0,-1 0 0,1 2 0,0-2 0,3 3 0,3 0 0,6 0 0,-7-3 0,1 2 0,-8-2 0,2 3 0,0 0 0,1 0 0,-1 0 0,1 0 0,-2 0 0,0 0 0,-1 0 0,-2 0 0,0 0 0,0 0 0,0 0 0,0 1 0,2 0 0,0 0 0,0-1 0,0 0 0,-1 0 0,1 0 0,0 2 0,0-2 0,0 2 0,-2-2 0,0 0 0,0 0 0,-2 0 0,4 0 0,-2 0 0,2 0 0,-2 0 0,0 0 0,0 0 0,0 0 0,-4 0 0,1 3 0,-8-2 0,2 2 0,-3 0 0,0-3 0,0 4 0,0-4 0,0 0 0,0 0 0,0 0 0,0 0 0,0 0 0,-2 0 0,-3 0 0,-3 0 0,-3 0 0,0 0 0,5 3 0,3-3 0,4 4 0,1-4 0,-1 0 0,0 0 0,1 0 0,-2 0 0,0 0 0,2 0 0,-2 0 0,4 0 0,-4 0 0,4 0 0,-4 0 0,2 0 0,-2 0 0,-2 0 0,2 0 0,-3 0 0,3 0 0,1 0 0,-1 0 0,0 0 0,0 0 0,0 0 0,0 0 0,0 0 0,0 0 0,0 0 0,6 0 0,5 0 0,4 0 0,0 0 0,1 0 0,-3 0 0,3 0 0,0 0 0,0 0 0,1 0 0,1 0 0,-3 0 0,1 0 0,3 0 0,-2 0 0,7 0 0,2 0 0,2 0 0,9 0 0,-10 0 0,2 0 0,-10 0 0,-2 0 0,-1 0 0,-2 0 0,2 0 0,1 0 0,2 0 0,0 0 0,-3 0 0,6 0 0,-5 0 0,5 0 0,-5 0 0,-1 0 0,-2 0 0,0 0 0,0 0 0,0 0 0,0 0 0,-2 0 0,1 0 0,-1 0 0,2 0 0,0 0 0,0 0 0,0 0 0,0 0 0,0 0 0,0 0 0,0 0 0,0 0 0,0 0 0,0 0 0,0 0 0,2 3 0,-2-2 0,2 2 0,-2-3 0,2 0 0,1 0 0,0 0 0,4 0 0,-5 0 0,5 0 0,-4 4 0,-2-3 0,5 6 0,13 1 0,-10-2 0,11 2 0,-20-8 0,2 4 0,0-2 0,3 2 0,-2-2 0,-1 0 0,-2-2 0,0 0 0,0 0 0,0 0 0,0 0 0,0 0 0,0 0 0,2 2 0,0 0 0,1 0 0,-1 0 0,-2-2 0,0 0 0,0 0 0,0 0 0,0 1 0,0 0 0,2 0 0,1-1 0,-1 0 0,0 0 0,1 0 0,-2 0 0,2 0 0,-3 0 0,0 0 0,0 0 0,7 0 0,-5 0 0,6 0 0,-8 0 0,0 0 0,-1 0 0,0 0 0,0 0 0,-1 0 0,2 0 0,0 0 0,2 0 0,1 0 0,0 0 0,-1 0 0,0 0 0,-2 0 0,3 0 0,-3 0 0,-1 0 0,1 0 0,-1 0 0,0 0 0,-1 0 0,2 0 0,0 0 0,0 0 0,-2 0 0,0 0 0,0 0 0,0 0 0,2 0 0,0 0 0,0 0 0,0 0 0,0-3 0,-1 2 0,1-2 0,0 3 0,0 0 0,2 0 0,1 0 0,2-3 0,-2 2 0,-1-3 0,-2 4 0,0 0 0,2 0 0,0 0 0,1 0 0,-1 0 0,1-3 0,-2 3 0,2-7 0,-3 7 0,0-3 0,0 3 0,-3-4 0,-4 4 0,-4-3 0,-3 0 0,0 2 0,0-2 0,0 0 0,0 2 0,-2-2 0,-1 3 0,-2 0 0,-5 0 0,-6 0 0,-10 0 0,0 0 0,-8 0 0,4 0 0,-5 0 0,1 0 0,-1 0 0,5 0 0,-4 0 0,8 0 0,-1 0 0,6 0 0,11 0 0,3 0 0,8 0 0,2 0 0,1 0 0,-2 0 0,0 0 0,-2 0 0,0 0 0,0 0 0,-2 0 0,1 0 0,1 0 0,0 0 0,2 0 0,0 0 0,-1 0 0,0 0 0,0 0 0,0 0 0,2 0 0,1 0 0,-2 0 0,0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36.430"/>
    </inkml:context>
    <inkml:brush xml:id="br0">
      <inkml:brushProperty name="width" value="0.05" units="cm"/>
      <inkml:brushProperty name="height" value="0.05" units="cm"/>
      <inkml:brushProperty name="color" value="#E71224"/>
    </inkml:brush>
  </inkml:definitions>
  <inkml:trace contextRef="#ctx0" brushRef="#br0">58 250 24575,'-3'-7'0,"0"0"0,-1 0 0,4 1 0,-5 0 0,5-2 0,-5 0 0,4-2 0,-2 1 0,3 2 0,0 0 0,-3 1 0,2-1 0,-1 0 0,0 2 0,1-1 0,-1 2 0,0-2 0,2 2 0,0 0 0,-3-1 0,2 0 0,-5-2 0,5 0 0,-2 2 0,3-4 0,-3 3 0,3-3 0,-4 2 0,4 0 0,0 0 0,0 0 0,0 0 0,0 2 0,0-1 0,0 0 0,0 0 0,2 2 0,-1 1 0,4 3 0,0 3 0,2-1 0,0 5 0,0-2 0,0 2 0,-3 0 0,2-3 0,-5 2 0,2-2 0,-3 3 0,-3-4 0,2 4 0,-2-4 0,3 4 0,0 0 0,0 0 0,3 0 0,-2 0 0,5-1 0,-2 0 0,0 0 0,0-1 0,-2-1 0,3 1 0,-3 0 0,1 2 0,-2 0 0,0 0 0,0 0 0,-1 0 0,0 0 0,0 0 0,0 0 0,0 0 0,0 0 0,0 0 0,0-2 0,0 1 0,0-1 0,0 2 0,0 0 0,0 0 0,0 0 0,0 0 0,0-2 0,0 0 0,0-3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7/15/24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38216B-BE00-0B44-858C-A4D22CFBA301}" type="slidenum">
              <a:rPr lang="en-US" smtClean="0"/>
              <a:t>11</a:t>
            </a:fld>
            <a:endParaRPr lang="en-US" dirty="0"/>
          </a:p>
        </p:txBody>
      </p:sp>
    </p:spTree>
    <p:extLst>
      <p:ext uri="{BB962C8B-B14F-4D97-AF65-F5344CB8AC3E}">
        <p14:creationId xmlns:p14="http://schemas.microsoft.com/office/powerpoint/2010/main" val="4134048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38216B-BE00-0B44-858C-A4D22CFBA301}" type="slidenum">
              <a:rPr lang="en-US" smtClean="0"/>
              <a:t>16</a:t>
            </a:fld>
            <a:endParaRPr lang="en-US" dirty="0"/>
          </a:p>
        </p:txBody>
      </p:sp>
    </p:spTree>
    <p:extLst>
      <p:ext uri="{BB962C8B-B14F-4D97-AF65-F5344CB8AC3E}">
        <p14:creationId xmlns:p14="http://schemas.microsoft.com/office/powerpoint/2010/main" val="2618287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38216B-BE00-0B44-858C-A4D22CFBA301}" type="slidenum">
              <a:rPr lang="en-US" smtClean="0"/>
              <a:t>17</a:t>
            </a:fld>
            <a:endParaRPr lang="en-US" dirty="0"/>
          </a:p>
        </p:txBody>
      </p:sp>
    </p:spTree>
    <p:extLst>
      <p:ext uri="{BB962C8B-B14F-4D97-AF65-F5344CB8AC3E}">
        <p14:creationId xmlns:p14="http://schemas.microsoft.com/office/powerpoint/2010/main" val="428089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jpg"/><Relationship Id="rId7" Type="http://schemas.openxmlformats.org/officeDocument/2006/relationships/customXml" Target="../ink/ink2.xml"/><Relationship Id="rId12"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21.jpg"/><Relationship Id="rId9" Type="http://schemas.openxmlformats.org/officeDocument/2006/relationships/customXml" Target="../ink/ink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7.png"/><Relationship Id="rId7"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jpg"/><Relationship Id="rId4" Type="http://schemas.microsoft.com/office/2007/relationships/hdphoto" Target="../media/hdphoto3.wdp"/><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feathers">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Lst>
          </a:blip>
          <a:srcRect/>
          <a:stretch>
            <a:fillRect/>
          </a:stretch>
        </p:blipFill>
        <p:spPr>
          <a:xfrm>
            <a:off x="1" y="0"/>
            <a:ext cx="12191999" cy="6857999"/>
          </a:xfrm>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a:xfrm>
            <a:off x="2077211" y="2280412"/>
            <a:ext cx="8037576" cy="932688"/>
          </a:xfrm>
        </p:spPr>
        <p:txBody>
          <a:bodyPr/>
          <a:lstStyle/>
          <a:p>
            <a:r>
              <a:rPr lang="en-US" b="1" dirty="0"/>
              <a:t>SIMTOLL DYNAMICS</a:t>
            </a:r>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a:xfrm>
            <a:off x="3663949" y="3644901"/>
            <a:ext cx="4864100" cy="521208"/>
          </a:xfrm>
        </p:spPr>
        <p:txBody>
          <a:bodyPr/>
          <a:lstStyle/>
          <a:p>
            <a:r>
              <a:rPr lang="en-US" sz="2400" b="1" i="1" dirty="0"/>
              <a:t>A GPS Toll Based system simulation using python</a:t>
            </a:r>
          </a:p>
          <a:p>
            <a:r>
              <a:rPr lang="en-US" sz="2400" b="1" i="1" dirty="0"/>
              <a:t>BY TEAM CLASSIC CODERS</a:t>
            </a:r>
          </a:p>
          <a:p>
            <a:endParaRPr lang="en-US" dirty="0"/>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444347-5D75-C43C-95DC-BE02C39428B7}"/>
              </a:ext>
            </a:extLst>
          </p:cNvPr>
          <p:cNvSpPr>
            <a:spLocks noGrp="1"/>
          </p:cNvSpPr>
          <p:nvPr>
            <p:ph type="title"/>
          </p:nvPr>
        </p:nvSpPr>
        <p:spPr>
          <a:xfrm>
            <a:off x="-1169856" y="64247"/>
            <a:ext cx="6344783" cy="648789"/>
          </a:xfrm>
        </p:spPr>
        <p:txBody>
          <a:bodyPr/>
          <a:lstStyle/>
          <a:p>
            <a:r>
              <a:rPr lang="en-IN" sz="2800" b="1" dirty="0"/>
              <a:t>PROCESS FLOW</a:t>
            </a:r>
          </a:p>
        </p:txBody>
      </p:sp>
      <p:sp>
        <p:nvSpPr>
          <p:cNvPr id="6" name="Date Placeholder 5">
            <a:extLst>
              <a:ext uri="{FF2B5EF4-FFF2-40B4-BE49-F238E27FC236}">
                <a16:creationId xmlns:a16="http://schemas.microsoft.com/office/drawing/2014/main" id="{05E5D3ED-BBE0-EE24-ADF0-077DD21179C2}"/>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0CFB6033-312C-048E-8B4D-539FF23514E7}"/>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48BFFA4F-E6EE-56B1-F761-C897ED13E00A}"/>
              </a:ext>
            </a:extLst>
          </p:cNvPr>
          <p:cNvSpPr>
            <a:spLocks noGrp="1"/>
          </p:cNvSpPr>
          <p:nvPr>
            <p:ph type="sldNum" sz="quarter" idx="12"/>
          </p:nvPr>
        </p:nvSpPr>
        <p:spPr/>
        <p:txBody>
          <a:bodyPr/>
          <a:lstStyle/>
          <a:p>
            <a:fld id="{B776CE9F-4BD8-A748-847B-B97BB3C5BACA}" type="slidenum">
              <a:rPr lang="en-US" smtClean="0"/>
              <a:pPr/>
              <a:t>10</a:t>
            </a:fld>
            <a:endParaRPr lang="en-US" dirty="0"/>
          </a:p>
        </p:txBody>
      </p:sp>
      <p:sp>
        <p:nvSpPr>
          <p:cNvPr id="12" name="Rectangle 1">
            <a:extLst>
              <a:ext uri="{FF2B5EF4-FFF2-40B4-BE49-F238E27FC236}">
                <a16:creationId xmlns:a16="http://schemas.microsoft.com/office/drawing/2014/main" id="{952871C4-F8B4-FED7-1E8F-43B2626F5F08}"/>
              </a:ext>
            </a:extLst>
          </p:cNvPr>
          <p:cNvSpPr>
            <a:spLocks noGrp="1" noChangeArrowheads="1"/>
          </p:cNvSpPr>
          <p:nvPr>
            <p:ph type="body" sz="half" idx="2"/>
          </p:nvPr>
        </p:nvSpPr>
        <p:spPr bwMode="auto">
          <a:xfrm>
            <a:off x="564451" y="636919"/>
            <a:ext cx="634478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UI Website:</a:t>
            </a:r>
          </a:p>
          <a:p>
            <a:pPr eaLnBrk="0" fontAlgn="base" hangingPunct="0">
              <a:lnSpc>
                <a:spcPct val="100000"/>
              </a:lnSpc>
              <a:spcBef>
                <a:spcPct val="0"/>
              </a:spcBef>
              <a:spcAft>
                <a:spcPct val="0"/>
              </a:spcAft>
            </a:pPr>
            <a:r>
              <a:rPr lang="en-US" altLang="en-US" sz="1100" dirty="0" err="1">
                <a:latin typeface="Arial" panose="020B0604020202020204" pitchFamily="34" charset="0"/>
              </a:rPr>
              <a:t>SimToll</a:t>
            </a:r>
            <a:r>
              <a:rPr lang="en-US" altLang="en-US" sz="1100" dirty="0">
                <a:latin typeface="Arial" panose="020B0604020202020204" pitchFamily="34" charset="0"/>
              </a:rPr>
              <a:t> Dynamics website is opened by the admin and logged in.</a:t>
            </a:r>
          </a:p>
          <a:p>
            <a:pPr eaLnBrk="0" fontAlgn="base" hangingPunct="0">
              <a:lnSpc>
                <a:spcPct val="100000"/>
              </a:lnSpc>
              <a:spcBef>
                <a:spcPct val="0"/>
              </a:spcBef>
              <a:spcAft>
                <a:spcPct val="0"/>
              </a:spcAft>
            </a:pPr>
            <a:r>
              <a:rPr lang="en-US" altLang="en-US" sz="1100" dirty="0">
                <a:latin typeface="Arial" panose="020B0604020202020204" pitchFamily="34" charset="0"/>
              </a:rPr>
              <a:t>Either manual entry of vehicle type, start, stop and route is chosen or the GPS app is use. </a:t>
            </a:r>
          </a:p>
          <a:p>
            <a:pPr eaLnBrk="0" fontAlgn="base" hangingPunct="0">
              <a:lnSpc>
                <a:spcPct val="100000"/>
              </a:lnSpc>
              <a:spcBef>
                <a:spcPct val="0"/>
              </a:spcBef>
              <a:spcAft>
                <a:spcPct val="0"/>
              </a:spcAft>
            </a:pPr>
            <a:endParaRPr lang="en-US" altLang="en-US" sz="1100" dirty="0">
              <a:latin typeface="Arial" panose="020B0604020202020204" pitchFamily="34"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chemeClr val="tx1"/>
                </a:solidFill>
                <a:effectLst/>
                <a:latin typeface="Arial" panose="020B0604020202020204" pitchFamily="34" charset="0"/>
              </a:rPr>
              <a:t>Vehicle Entry Detection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Vehicles enter the toll zone and are detected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Real-time location data or manual data entry is sent to the simulation system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 Collection and Transmission</a:t>
            </a:r>
            <a:r>
              <a:rPr kumimoji="0" lang="en-US" altLang="en-US" sz="1400" b="1" i="1" u="none" strike="noStrike" cap="none" normalizeH="0" baseline="0" dirty="0">
                <a:ln>
                  <a:noFill/>
                </a:ln>
                <a:solidFill>
                  <a:schemeClr val="tx1"/>
                </a:solidFill>
                <a:effectLst/>
                <a:latin typeface="Arial" panose="020B0604020202020204" pitchFamily="34" charset="0"/>
              </a:rPr>
              <a:t>: (FOR LIVE GPS TRACKING OPTION)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GPS app collects location data continuously.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Data is transmitted to the central server in real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Real-Time Simulation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The system models vehicle movement on the road network using </a:t>
            </a:r>
            <a:r>
              <a:rPr kumimoji="0" lang="en-US" altLang="en-US" sz="1100" b="0" i="0" u="none" strike="noStrike" cap="none" normalizeH="0" baseline="0" dirty="0" err="1">
                <a:ln>
                  <a:noFill/>
                </a:ln>
                <a:solidFill>
                  <a:schemeClr val="tx1"/>
                </a:solidFill>
                <a:effectLst/>
                <a:latin typeface="Arial" panose="020B0604020202020204" pitchFamily="34" charset="0"/>
              </a:rPr>
              <a:t>SimPy</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err="1">
                <a:ln>
                  <a:noFill/>
                </a:ln>
                <a:solidFill>
                  <a:schemeClr val="tx1"/>
                </a:solidFill>
                <a:effectLst/>
                <a:latin typeface="Arial" panose="020B0604020202020204" pitchFamily="34" charset="0"/>
              </a:rPr>
              <a:t>GeoPandas</a:t>
            </a:r>
            <a:r>
              <a:rPr kumimoji="0" lang="en-US" altLang="en-US" sz="1100" b="0" i="0" u="none" strike="noStrike" cap="none" normalizeH="0" baseline="0" dirty="0">
                <a:ln>
                  <a:noFill/>
                </a:ln>
                <a:solidFill>
                  <a:schemeClr val="tx1"/>
                </a:solidFill>
                <a:effectLst/>
                <a:latin typeface="Arial" panose="020B0604020202020204" pitchFamily="34" charset="0"/>
              </a:rPr>
              <a:t> and Shapely are used to map and analyze spatial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Toll Calculation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The system calculates tolls based on the distance traveled by each vehicle.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Dynamic pricing adjusts toll rates according to traffic conditions.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Payment Processing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Transactions are securely processed and recorded.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 Analysis and Reporting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The system analyzes traffic data and generates detailed reports.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Insights are provided on traffic patterns, toll revenue, and system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User Notification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Users receive an email of toll charges and payment confirmation.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Detailed transaction reports are available for users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Content Placeholder 2">
            <a:extLst>
              <a:ext uri="{FF2B5EF4-FFF2-40B4-BE49-F238E27FC236}">
                <a16:creationId xmlns:a16="http://schemas.microsoft.com/office/drawing/2014/main" id="{7B076733-4687-8501-8A3A-6BF0F64ACCE6}"/>
              </a:ext>
            </a:extLst>
          </p:cNvPr>
          <p:cNvPicPr>
            <a:picLocks noGrp="1" noChangeAspect="1"/>
          </p:cNvPicPr>
          <p:nvPr>
            <p:ph idx="1"/>
          </p:nvPr>
        </p:nvPicPr>
        <p:blipFill>
          <a:blip r:embed="rId2"/>
          <a:stretch>
            <a:fillRect/>
          </a:stretch>
        </p:blipFill>
        <p:spPr>
          <a:xfrm>
            <a:off x="6909234" y="64247"/>
            <a:ext cx="5073759" cy="6156834"/>
          </a:xfrm>
        </p:spPr>
      </p:pic>
    </p:spTree>
    <p:extLst>
      <p:ext uri="{BB962C8B-B14F-4D97-AF65-F5344CB8AC3E}">
        <p14:creationId xmlns:p14="http://schemas.microsoft.com/office/powerpoint/2010/main" val="255075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912A-4C30-7FF6-88C8-007267DA12FA}"/>
              </a:ext>
            </a:extLst>
          </p:cNvPr>
          <p:cNvSpPr>
            <a:spLocks noGrp="1"/>
          </p:cNvSpPr>
          <p:nvPr>
            <p:ph type="title"/>
          </p:nvPr>
        </p:nvSpPr>
        <p:spPr>
          <a:xfrm>
            <a:off x="673736" y="0"/>
            <a:ext cx="10681652" cy="759823"/>
          </a:xfrm>
        </p:spPr>
        <p:txBody>
          <a:bodyPr/>
          <a:lstStyle/>
          <a:p>
            <a:r>
              <a:rPr lang="en-IN" b="1" dirty="0"/>
              <a:t>ARCHITECTURE DIAGRAM </a:t>
            </a:r>
          </a:p>
        </p:txBody>
      </p:sp>
      <p:sp>
        <p:nvSpPr>
          <p:cNvPr id="4" name="Text Placeholder 3">
            <a:extLst>
              <a:ext uri="{FF2B5EF4-FFF2-40B4-BE49-F238E27FC236}">
                <a16:creationId xmlns:a16="http://schemas.microsoft.com/office/drawing/2014/main" id="{86100AD2-3737-C756-5CBF-4B77E7A2E115}"/>
              </a:ext>
            </a:extLst>
          </p:cNvPr>
          <p:cNvSpPr>
            <a:spLocks noGrp="1"/>
          </p:cNvSpPr>
          <p:nvPr>
            <p:ph type="body" sz="half" idx="2"/>
          </p:nvPr>
        </p:nvSpPr>
        <p:spPr>
          <a:xfrm>
            <a:off x="484632" y="722631"/>
            <a:ext cx="11329416" cy="683804"/>
          </a:xfrm>
        </p:spPr>
        <p:txBody>
          <a:bodyPr/>
          <a:lstStyle/>
          <a:p>
            <a:r>
              <a:rPr lang="en-US" sz="1400" i="1" dirty="0">
                <a:latin typeface="+mj-lt"/>
              </a:rPr>
              <a:t>This diagram is designed to illustrate how various modules work together to achieve real-time toll collection, data processing, and user interaction. By understanding the architecture, we can appreciate the seamless integration of different technologies and how they collectively contribute to an efficient and user-friendly tolling system.</a:t>
            </a:r>
            <a:endParaRPr lang="en-IN" sz="1400" i="1" dirty="0">
              <a:latin typeface="+mj-lt"/>
            </a:endParaRPr>
          </a:p>
        </p:txBody>
      </p:sp>
      <p:sp>
        <p:nvSpPr>
          <p:cNvPr id="5" name="Date Placeholder 4">
            <a:extLst>
              <a:ext uri="{FF2B5EF4-FFF2-40B4-BE49-F238E27FC236}">
                <a16:creationId xmlns:a16="http://schemas.microsoft.com/office/drawing/2014/main" id="{5D005DC0-4317-7BB1-A9F3-D0E24A824B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88DA516-BCF2-B2AD-61DC-AA857A360B74}"/>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565A709-9E4A-6535-BDD0-3EE8CFF2AE69}"/>
              </a:ext>
            </a:extLst>
          </p:cNvPr>
          <p:cNvSpPr>
            <a:spLocks noGrp="1"/>
          </p:cNvSpPr>
          <p:nvPr>
            <p:ph type="sldNum" sz="quarter" idx="12"/>
          </p:nvPr>
        </p:nvSpPr>
        <p:spPr/>
        <p:txBody>
          <a:bodyPr/>
          <a:lstStyle/>
          <a:p>
            <a:fld id="{B776CE9F-4BD8-A748-847B-B97BB3C5BACA}" type="slidenum">
              <a:rPr lang="en-US" smtClean="0"/>
              <a:t>11</a:t>
            </a:fld>
            <a:endParaRPr lang="en-US" dirty="0"/>
          </a:p>
        </p:txBody>
      </p:sp>
      <p:pic>
        <p:nvPicPr>
          <p:cNvPr id="8" name="Picture 7">
            <a:extLst>
              <a:ext uri="{FF2B5EF4-FFF2-40B4-BE49-F238E27FC236}">
                <a16:creationId xmlns:a16="http://schemas.microsoft.com/office/drawing/2014/main" id="{6B5D0ECC-10C7-3650-ACCD-9D7C16D28239}"/>
              </a:ext>
            </a:extLst>
          </p:cNvPr>
          <p:cNvPicPr>
            <a:picLocks noChangeAspect="1"/>
          </p:cNvPicPr>
          <p:nvPr/>
        </p:nvPicPr>
        <p:blipFill>
          <a:blip r:embed="rId3"/>
          <a:stretch>
            <a:fillRect/>
          </a:stretch>
        </p:blipFill>
        <p:spPr>
          <a:xfrm>
            <a:off x="365761" y="1413741"/>
            <a:ext cx="11448288" cy="4873626"/>
          </a:xfrm>
          <a:prstGeom prst="rect">
            <a:avLst/>
          </a:prstGeom>
        </p:spPr>
      </p:pic>
    </p:spTree>
    <p:extLst>
      <p:ext uri="{BB962C8B-B14F-4D97-AF65-F5344CB8AC3E}">
        <p14:creationId xmlns:p14="http://schemas.microsoft.com/office/powerpoint/2010/main" val="3921829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32AF3B-591C-9891-DEA1-9326B0B00785}"/>
              </a:ext>
            </a:extLst>
          </p:cNvPr>
          <p:cNvSpPr>
            <a:spLocks noGrp="1"/>
          </p:cNvSpPr>
          <p:nvPr>
            <p:ph type="title"/>
          </p:nvPr>
        </p:nvSpPr>
        <p:spPr>
          <a:xfrm>
            <a:off x="512625" y="192024"/>
            <a:ext cx="11000232" cy="713232"/>
          </a:xfrm>
        </p:spPr>
        <p:txBody>
          <a:bodyPr/>
          <a:lstStyle/>
          <a:p>
            <a:r>
              <a:rPr lang="en-IN" b="1" dirty="0"/>
              <a:t>RESULTS</a:t>
            </a:r>
          </a:p>
        </p:txBody>
      </p:sp>
      <p:sp>
        <p:nvSpPr>
          <p:cNvPr id="5" name="Date Placeholder 4">
            <a:extLst>
              <a:ext uri="{FF2B5EF4-FFF2-40B4-BE49-F238E27FC236}">
                <a16:creationId xmlns:a16="http://schemas.microsoft.com/office/drawing/2014/main" id="{54533BD9-D3FF-2700-5F93-2221F2DCA85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161DCF1-EEF5-D35B-4E8D-374B95D0FFA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C4981D4-638E-F6BC-7B4F-07D8BB0E9E5B}"/>
              </a:ext>
            </a:extLst>
          </p:cNvPr>
          <p:cNvSpPr>
            <a:spLocks noGrp="1"/>
          </p:cNvSpPr>
          <p:nvPr>
            <p:ph type="sldNum" sz="quarter" idx="12"/>
          </p:nvPr>
        </p:nvSpPr>
        <p:spPr/>
        <p:txBody>
          <a:bodyPr/>
          <a:lstStyle/>
          <a:p>
            <a:fld id="{B776CE9F-4BD8-A748-847B-B97BB3C5BACA}" type="slidenum">
              <a:rPr lang="en-US" smtClean="0"/>
              <a:t>12</a:t>
            </a:fld>
            <a:endParaRPr lang="en-US" dirty="0"/>
          </a:p>
        </p:txBody>
      </p:sp>
      <p:pic>
        <p:nvPicPr>
          <p:cNvPr id="20" name="Picture 19">
            <a:extLst>
              <a:ext uri="{FF2B5EF4-FFF2-40B4-BE49-F238E27FC236}">
                <a16:creationId xmlns:a16="http://schemas.microsoft.com/office/drawing/2014/main" id="{2EDD45AF-391D-A6CC-C4A7-8033DAD9E6C5}"/>
              </a:ext>
            </a:extLst>
          </p:cNvPr>
          <p:cNvPicPr>
            <a:picLocks noChangeAspect="1"/>
          </p:cNvPicPr>
          <p:nvPr/>
        </p:nvPicPr>
        <p:blipFill>
          <a:blip r:embed="rId2"/>
          <a:stretch>
            <a:fillRect/>
          </a:stretch>
        </p:blipFill>
        <p:spPr>
          <a:xfrm>
            <a:off x="689271" y="1014042"/>
            <a:ext cx="4700875" cy="3765688"/>
          </a:xfrm>
          <a:prstGeom prst="rect">
            <a:avLst/>
          </a:prstGeom>
        </p:spPr>
      </p:pic>
      <p:pic>
        <p:nvPicPr>
          <p:cNvPr id="22" name="Picture 21">
            <a:extLst>
              <a:ext uri="{FF2B5EF4-FFF2-40B4-BE49-F238E27FC236}">
                <a16:creationId xmlns:a16="http://schemas.microsoft.com/office/drawing/2014/main" id="{665987F2-AB95-3251-DC3A-68E2E693FA22}"/>
              </a:ext>
            </a:extLst>
          </p:cNvPr>
          <p:cNvPicPr>
            <a:picLocks noChangeAspect="1"/>
          </p:cNvPicPr>
          <p:nvPr/>
        </p:nvPicPr>
        <p:blipFill>
          <a:blip r:embed="rId3"/>
          <a:stretch>
            <a:fillRect/>
          </a:stretch>
        </p:blipFill>
        <p:spPr>
          <a:xfrm>
            <a:off x="5868800" y="1014042"/>
            <a:ext cx="5792366" cy="3731326"/>
          </a:xfrm>
          <a:prstGeom prst="rect">
            <a:avLst/>
          </a:prstGeom>
        </p:spPr>
      </p:pic>
      <p:sp>
        <p:nvSpPr>
          <p:cNvPr id="23" name="TextBox 22">
            <a:extLst>
              <a:ext uri="{FF2B5EF4-FFF2-40B4-BE49-F238E27FC236}">
                <a16:creationId xmlns:a16="http://schemas.microsoft.com/office/drawing/2014/main" id="{85D8B72D-173D-A1E7-237C-3D45EA665FE8}"/>
              </a:ext>
            </a:extLst>
          </p:cNvPr>
          <p:cNvSpPr txBox="1"/>
          <p:nvPr/>
        </p:nvSpPr>
        <p:spPr>
          <a:xfrm>
            <a:off x="2377440" y="5167176"/>
            <a:ext cx="4312117" cy="369332"/>
          </a:xfrm>
          <a:prstGeom prst="rect">
            <a:avLst/>
          </a:prstGeom>
          <a:noFill/>
        </p:spPr>
        <p:txBody>
          <a:bodyPr wrap="square" rtlCol="0">
            <a:spAutoFit/>
          </a:bodyPr>
          <a:lstStyle/>
          <a:p>
            <a:r>
              <a:rPr lang="en-IN" b="1" dirty="0">
                <a:latin typeface="+mj-lt"/>
              </a:rPr>
              <a:t>LOGIN PAGE</a:t>
            </a:r>
          </a:p>
        </p:txBody>
      </p:sp>
      <p:sp>
        <p:nvSpPr>
          <p:cNvPr id="24" name="TextBox 23">
            <a:extLst>
              <a:ext uri="{FF2B5EF4-FFF2-40B4-BE49-F238E27FC236}">
                <a16:creationId xmlns:a16="http://schemas.microsoft.com/office/drawing/2014/main" id="{876D3F9E-C82B-2FCF-7E5C-8B0FB854C4DA}"/>
              </a:ext>
            </a:extLst>
          </p:cNvPr>
          <p:cNvSpPr txBox="1"/>
          <p:nvPr/>
        </p:nvSpPr>
        <p:spPr>
          <a:xfrm>
            <a:off x="6486545" y="5167176"/>
            <a:ext cx="5396001" cy="369332"/>
          </a:xfrm>
          <a:prstGeom prst="rect">
            <a:avLst/>
          </a:prstGeom>
          <a:noFill/>
        </p:spPr>
        <p:txBody>
          <a:bodyPr wrap="square" rtlCol="0">
            <a:spAutoFit/>
          </a:bodyPr>
          <a:lstStyle/>
          <a:p>
            <a:r>
              <a:rPr lang="en-IN" b="1" dirty="0">
                <a:latin typeface="+mj-lt"/>
              </a:rPr>
              <a:t>MAIN WINDOW – ADDING VEHICLE DATA</a:t>
            </a:r>
          </a:p>
        </p:txBody>
      </p:sp>
    </p:spTree>
    <p:extLst>
      <p:ext uri="{BB962C8B-B14F-4D97-AF65-F5344CB8AC3E}">
        <p14:creationId xmlns:p14="http://schemas.microsoft.com/office/powerpoint/2010/main" val="243982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3A9C-1636-CCE3-9FAC-A371168A34B3}"/>
              </a:ext>
            </a:extLst>
          </p:cNvPr>
          <p:cNvSpPr>
            <a:spLocks noGrp="1"/>
          </p:cNvSpPr>
          <p:nvPr>
            <p:ph type="title"/>
          </p:nvPr>
        </p:nvSpPr>
        <p:spPr/>
        <p:txBody>
          <a:bodyPr/>
          <a:lstStyle/>
          <a:p>
            <a:endParaRPr lang="en-IN" dirty="0"/>
          </a:p>
        </p:txBody>
      </p:sp>
      <p:sp>
        <p:nvSpPr>
          <p:cNvPr id="3" name="Date Placeholder 2">
            <a:extLst>
              <a:ext uri="{FF2B5EF4-FFF2-40B4-BE49-F238E27FC236}">
                <a16:creationId xmlns:a16="http://schemas.microsoft.com/office/drawing/2014/main" id="{C9E34F2B-3D1B-D0BB-5E44-C3C3BC5D6A64}"/>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0034F55-ABB0-32AC-9C61-7A4F171D529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A0C1878-ED1C-ABC0-7228-43F1F56B109E}"/>
              </a:ext>
            </a:extLst>
          </p:cNvPr>
          <p:cNvSpPr>
            <a:spLocks noGrp="1"/>
          </p:cNvSpPr>
          <p:nvPr>
            <p:ph type="sldNum" sz="quarter" idx="12"/>
          </p:nvPr>
        </p:nvSpPr>
        <p:spPr/>
        <p:txBody>
          <a:bodyPr/>
          <a:lstStyle/>
          <a:p>
            <a:fld id="{B776CE9F-4BD8-A748-847B-B97BB3C5BACA}" type="slidenum">
              <a:rPr lang="en-US" smtClean="0"/>
              <a:t>13</a:t>
            </a:fld>
            <a:endParaRPr lang="en-US" dirty="0"/>
          </a:p>
        </p:txBody>
      </p:sp>
      <p:pic>
        <p:nvPicPr>
          <p:cNvPr id="7" name="Picture 6">
            <a:extLst>
              <a:ext uri="{FF2B5EF4-FFF2-40B4-BE49-F238E27FC236}">
                <a16:creationId xmlns:a16="http://schemas.microsoft.com/office/drawing/2014/main" id="{39B1D8E8-C82E-B779-D8A6-543C689F7180}"/>
              </a:ext>
            </a:extLst>
          </p:cNvPr>
          <p:cNvPicPr>
            <a:picLocks noChangeAspect="1"/>
          </p:cNvPicPr>
          <p:nvPr/>
        </p:nvPicPr>
        <p:blipFill>
          <a:blip r:embed="rId2"/>
          <a:stretch>
            <a:fillRect/>
          </a:stretch>
        </p:blipFill>
        <p:spPr>
          <a:xfrm>
            <a:off x="606551" y="256032"/>
            <a:ext cx="4764345" cy="2774394"/>
          </a:xfrm>
          <a:prstGeom prst="rect">
            <a:avLst/>
          </a:prstGeom>
        </p:spPr>
      </p:pic>
      <p:pic>
        <p:nvPicPr>
          <p:cNvPr id="9" name="Picture 8">
            <a:extLst>
              <a:ext uri="{FF2B5EF4-FFF2-40B4-BE49-F238E27FC236}">
                <a16:creationId xmlns:a16="http://schemas.microsoft.com/office/drawing/2014/main" id="{9911913D-865A-AA49-4B41-5454C91246BB}"/>
              </a:ext>
            </a:extLst>
          </p:cNvPr>
          <p:cNvPicPr>
            <a:picLocks noChangeAspect="1"/>
          </p:cNvPicPr>
          <p:nvPr/>
        </p:nvPicPr>
        <p:blipFill>
          <a:blip r:embed="rId3"/>
          <a:stretch>
            <a:fillRect/>
          </a:stretch>
        </p:blipFill>
        <p:spPr>
          <a:xfrm>
            <a:off x="5698156" y="256032"/>
            <a:ext cx="5908628" cy="2866879"/>
          </a:xfrm>
          <a:prstGeom prst="rect">
            <a:avLst/>
          </a:prstGeom>
        </p:spPr>
      </p:pic>
      <p:pic>
        <p:nvPicPr>
          <p:cNvPr id="11" name="Picture 10">
            <a:extLst>
              <a:ext uri="{FF2B5EF4-FFF2-40B4-BE49-F238E27FC236}">
                <a16:creationId xmlns:a16="http://schemas.microsoft.com/office/drawing/2014/main" id="{99AACB66-8260-B05A-7737-F5F17415D46D}"/>
              </a:ext>
            </a:extLst>
          </p:cNvPr>
          <p:cNvPicPr>
            <a:picLocks noChangeAspect="1"/>
          </p:cNvPicPr>
          <p:nvPr/>
        </p:nvPicPr>
        <p:blipFill>
          <a:blip r:embed="rId4"/>
          <a:stretch>
            <a:fillRect/>
          </a:stretch>
        </p:blipFill>
        <p:spPr>
          <a:xfrm>
            <a:off x="3005057" y="3221406"/>
            <a:ext cx="4928315" cy="2812686"/>
          </a:xfrm>
          <a:prstGeom prst="rect">
            <a:avLst/>
          </a:prstGeom>
        </p:spPr>
      </p:pic>
      <p:sp>
        <p:nvSpPr>
          <p:cNvPr id="12" name="TextBox 11">
            <a:extLst>
              <a:ext uri="{FF2B5EF4-FFF2-40B4-BE49-F238E27FC236}">
                <a16:creationId xmlns:a16="http://schemas.microsoft.com/office/drawing/2014/main" id="{2191E8E2-0731-21F5-8949-034471A5B38F}"/>
              </a:ext>
            </a:extLst>
          </p:cNvPr>
          <p:cNvSpPr txBox="1"/>
          <p:nvPr/>
        </p:nvSpPr>
        <p:spPr>
          <a:xfrm>
            <a:off x="585216" y="3221406"/>
            <a:ext cx="2273487" cy="369332"/>
          </a:xfrm>
          <a:prstGeom prst="rect">
            <a:avLst/>
          </a:prstGeom>
          <a:noFill/>
        </p:spPr>
        <p:txBody>
          <a:bodyPr wrap="square" rtlCol="0">
            <a:spAutoFit/>
          </a:bodyPr>
          <a:lstStyle/>
          <a:p>
            <a:r>
              <a:rPr lang="en-IN" b="1" dirty="0">
                <a:latin typeface="+mj-lt"/>
              </a:rPr>
              <a:t>ADMIN REPORTS</a:t>
            </a:r>
          </a:p>
        </p:txBody>
      </p:sp>
      <p:sp>
        <p:nvSpPr>
          <p:cNvPr id="13" name="TextBox 12">
            <a:extLst>
              <a:ext uri="{FF2B5EF4-FFF2-40B4-BE49-F238E27FC236}">
                <a16:creationId xmlns:a16="http://schemas.microsoft.com/office/drawing/2014/main" id="{C8368DD9-2CB5-C414-119A-4820BB7662AF}"/>
              </a:ext>
            </a:extLst>
          </p:cNvPr>
          <p:cNvSpPr txBox="1"/>
          <p:nvPr/>
        </p:nvSpPr>
        <p:spPr>
          <a:xfrm>
            <a:off x="8737653" y="3312923"/>
            <a:ext cx="2847795" cy="369332"/>
          </a:xfrm>
          <a:prstGeom prst="rect">
            <a:avLst/>
          </a:prstGeom>
          <a:noFill/>
        </p:spPr>
        <p:txBody>
          <a:bodyPr wrap="square" rtlCol="0">
            <a:spAutoFit/>
          </a:bodyPr>
          <a:lstStyle/>
          <a:p>
            <a:r>
              <a:rPr lang="en-IN" b="1" dirty="0">
                <a:latin typeface="+mj-lt"/>
              </a:rPr>
              <a:t>USER REPORT MAIL</a:t>
            </a:r>
          </a:p>
        </p:txBody>
      </p:sp>
      <p:sp>
        <p:nvSpPr>
          <p:cNvPr id="14" name="TextBox 13">
            <a:extLst>
              <a:ext uri="{FF2B5EF4-FFF2-40B4-BE49-F238E27FC236}">
                <a16:creationId xmlns:a16="http://schemas.microsoft.com/office/drawing/2014/main" id="{F6D027C8-47DA-E10E-3320-7B104CC5060A}"/>
              </a:ext>
            </a:extLst>
          </p:cNvPr>
          <p:cNvSpPr txBox="1"/>
          <p:nvPr/>
        </p:nvSpPr>
        <p:spPr>
          <a:xfrm>
            <a:off x="8021695" y="5207267"/>
            <a:ext cx="3792353" cy="369332"/>
          </a:xfrm>
          <a:prstGeom prst="rect">
            <a:avLst/>
          </a:prstGeom>
          <a:noFill/>
        </p:spPr>
        <p:txBody>
          <a:bodyPr wrap="square" rtlCol="0">
            <a:spAutoFit/>
          </a:bodyPr>
          <a:lstStyle/>
          <a:p>
            <a:r>
              <a:rPr lang="en-IN" b="1" dirty="0">
                <a:latin typeface="+mj-lt"/>
              </a:rPr>
              <a:t>USER REPORT – FOLIUM MAP</a:t>
            </a:r>
          </a:p>
        </p:txBody>
      </p:sp>
    </p:spTree>
    <p:extLst>
      <p:ext uri="{BB962C8B-B14F-4D97-AF65-F5344CB8AC3E}">
        <p14:creationId xmlns:p14="http://schemas.microsoft.com/office/powerpoint/2010/main" val="211256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72E0-0129-0080-5A7D-D352FF9B2BD4}"/>
              </a:ext>
            </a:extLst>
          </p:cNvPr>
          <p:cNvSpPr>
            <a:spLocks noGrp="1"/>
          </p:cNvSpPr>
          <p:nvPr>
            <p:ph type="title"/>
          </p:nvPr>
        </p:nvSpPr>
        <p:spPr/>
        <p:txBody>
          <a:bodyPr/>
          <a:lstStyle/>
          <a:p>
            <a:endParaRPr lang="en-IN"/>
          </a:p>
        </p:txBody>
      </p:sp>
      <p:sp>
        <p:nvSpPr>
          <p:cNvPr id="3" name="Date Placeholder 2">
            <a:extLst>
              <a:ext uri="{FF2B5EF4-FFF2-40B4-BE49-F238E27FC236}">
                <a16:creationId xmlns:a16="http://schemas.microsoft.com/office/drawing/2014/main" id="{D73E2201-5F3A-8989-67C5-95DE57BF1E9A}"/>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CD362DA-1460-213A-214A-ECF587F84A8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7B3943B-AC90-765E-9620-1742FB6A94FF}"/>
              </a:ext>
            </a:extLst>
          </p:cNvPr>
          <p:cNvSpPr>
            <a:spLocks noGrp="1"/>
          </p:cNvSpPr>
          <p:nvPr>
            <p:ph type="sldNum" sz="quarter" idx="12"/>
          </p:nvPr>
        </p:nvSpPr>
        <p:spPr/>
        <p:txBody>
          <a:bodyPr/>
          <a:lstStyle/>
          <a:p>
            <a:fld id="{B776CE9F-4BD8-A748-847B-B97BB3C5BACA}" type="slidenum">
              <a:rPr lang="en-US" smtClean="0"/>
              <a:t>14</a:t>
            </a:fld>
            <a:endParaRPr lang="en-US" dirty="0"/>
          </a:p>
        </p:txBody>
      </p:sp>
      <p:pic>
        <p:nvPicPr>
          <p:cNvPr id="7" name="Picture 6">
            <a:extLst>
              <a:ext uri="{FF2B5EF4-FFF2-40B4-BE49-F238E27FC236}">
                <a16:creationId xmlns:a16="http://schemas.microsoft.com/office/drawing/2014/main" id="{C89CB5ED-F64F-2022-2975-219155CE0C61}"/>
              </a:ext>
            </a:extLst>
          </p:cNvPr>
          <p:cNvPicPr>
            <a:picLocks noChangeAspect="1"/>
          </p:cNvPicPr>
          <p:nvPr/>
        </p:nvPicPr>
        <p:blipFill>
          <a:blip r:embed="rId2"/>
          <a:stretch>
            <a:fillRect/>
          </a:stretch>
        </p:blipFill>
        <p:spPr>
          <a:xfrm>
            <a:off x="948615" y="256032"/>
            <a:ext cx="2456333" cy="5489012"/>
          </a:xfrm>
          <a:prstGeom prst="rect">
            <a:avLst/>
          </a:prstGeom>
        </p:spPr>
      </p:pic>
      <p:pic>
        <p:nvPicPr>
          <p:cNvPr id="9" name="Picture 8">
            <a:extLst>
              <a:ext uri="{FF2B5EF4-FFF2-40B4-BE49-F238E27FC236}">
                <a16:creationId xmlns:a16="http://schemas.microsoft.com/office/drawing/2014/main" id="{CE902ADB-F1E3-EC01-77E5-1B51AE655B14}"/>
              </a:ext>
            </a:extLst>
          </p:cNvPr>
          <p:cNvPicPr>
            <a:picLocks noChangeAspect="1"/>
          </p:cNvPicPr>
          <p:nvPr/>
        </p:nvPicPr>
        <p:blipFill>
          <a:blip r:embed="rId3"/>
          <a:stretch>
            <a:fillRect/>
          </a:stretch>
        </p:blipFill>
        <p:spPr>
          <a:xfrm>
            <a:off x="4698669" y="256032"/>
            <a:ext cx="2456333" cy="5489012"/>
          </a:xfrm>
          <a:prstGeom prst="rect">
            <a:avLst/>
          </a:prstGeom>
        </p:spPr>
      </p:pic>
      <p:pic>
        <p:nvPicPr>
          <p:cNvPr id="11" name="Picture 10">
            <a:extLst>
              <a:ext uri="{FF2B5EF4-FFF2-40B4-BE49-F238E27FC236}">
                <a16:creationId xmlns:a16="http://schemas.microsoft.com/office/drawing/2014/main" id="{46552EF5-B12C-F325-16D8-2B737919FD71}"/>
              </a:ext>
            </a:extLst>
          </p:cNvPr>
          <p:cNvPicPr>
            <a:picLocks noChangeAspect="1"/>
          </p:cNvPicPr>
          <p:nvPr/>
        </p:nvPicPr>
        <p:blipFill>
          <a:blip r:embed="rId4"/>
          <a:stretch>
            <a:fillRect/>
          </a:stretch>
        </p:blipFill>
        <p:spPr>
          <a:xfrm>
            <a:off x="8575575" y="256032"/>
            <a:ext cx="2479521" cy="5540828"/>
          </a:xfrm>
          <a:prstGeom prst="rect">
            <a:avLst/>
          </a:prstGeom>
        </p:spPr>
      </p:pic>
      <p:sp>
        <p:nvSpPr>
          <p:cNvPr id="12" name="TextBox 11">
            <a:extLst>
              <a:ext uri="{FF2B5EF4-FFF2-40B4-BE49-F238E27FC236}">
                <a16:creationId xmlns:a16="http://schemas.microsoft.com/office/drawing/2014/main" id="{F117A99C-1638-0560-5C5C-787274D3A559}"/>
              </a:ext>
            </a:extLst>
          </p:cNvPr>
          <p:cNvSpPr txBox="1"/>
          <p:nvPr/>
        </p:nvSpPr>
        <p:spPr>
          <a:xfrm>
            <a:off x="948615" y="5876109"/>
            <a:ext cx="10285442" cy="369332"/>
          </a:xfrm>
          <a:prstGeom prst="rect">
            <a:avLst/>
          </a:prstGeom>
          <a:noFill/>
        </p:spPr>
        <p:txBody>
          <a:bodyPr wrap="square" rtlCol="0">
            <a:spAutoFit/>
          </a:bodyPr>
          <a:lstStyle/>
          <a:p>
            <a:r>
              <a:rPr lang="en-US" dirty="0"/>
              <a:t>                                                                             </a:t>
            </a:r>
            <a:r>
              <a:rPr lang="en-US" b="1" dirty="0">
                <a:latin typeface="+mj-lt"/>
              </a:rPr>
              <a:t>GPS TOLL APP</a:t>
            </a:r>
            <a:endParaRPr lang="en-IN" b="1" dirty="0">
              <a:latin typeface="+mj-lt"/>
            </a:endParaRPr>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B449D07-7AD3-6685-F042-F641E21CF5E0}"/>
                  </a:ext>
                </a:extLst>
              </p14:cNvPr>
              <p14:cNvContentPartPr/>
              <p14:nvPr/>
            </p14:nvContentPartPr>
            <p14:xfrm>
              <a:off x="2393142" y="3642626"/>
              <a:ext cx="726120" cy="9000"/>
            </p14:xfrm>
          </p:contentPart>
        </mc:Choice>
        <mc:Fallback>
          <p:pic>
            <p:nvPicPr>
              <p:cNvPr id="6" name="Ink 5">
                <a:extLst>
                  <a:ext uri="{FF2B5EF4-FFF2-40B4-BE49-F238E27FC236}">
                    <a16:creationId xmlns:a16="http://schemas.microsoft.com/office/drawing/2014/main" id="{1B449D07-7AD3-6685-F042-F641E21CF5E0}"/>
                  </a:ext>
                </a:extLst>
              </p:cNvPr>
              <p:cNvPicPr/>
              <p:nvPr/>
            </p:nvPicPr>
            <p:blipFill>
              <a:blip r:embed="rId6"/>
              <a:stretch>
                <a:fillRect/>
              </a:stretch>
            </p:blipFill>
            <p:spPr>
              <a:xfrm>
                <a:off x="2384502" y="3633986"/>
                <a:ext cx="743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3E55BEEB-57C3-C00B-6BA4-C0A222424839}"/>
                  </a:ext>
                </a:extLst>
              </p14:cNvPr>
              <p14:cNvContentPartPr/>
              <p14:nvPr/>
            </p14:nvContentPartPr>
            <p14:xfrm>
              <a:off x="2396382" y="3650186"/>
              <a:ext cx="745200" cy="106200"/>
            </p14:xfrm>
          </p:contentPart>
        </mc:Choice>
        <mc:Fallback>
          <p:pic>
            <p:nvPicPr>
              <p:cNvPr id="8" name="Ink 7">
                <a:extLst>
                  <a:ext uri="{FF2B5EF4-FFF2-40B4-BE49-F238E27FC236}">
                    <a16:creationId xmlns:a16="http://schemas.microsoft.com/office/drawing/2014/main" id="{3E55BEEB-57C3-C00B-6BA4-C0A222424839}"/>
                  </a:ext>
                </a:extLst>
              </p:cNvPr>
              <p:cNvPicPr/>
              <p:nvPr/>
            </p:nvPicPr>
            <p:blipFill>
              <a:blip r:embed="rId8"/>
              <a:stretch>
                <a:fillRect/>
              </a:stretch>
            </p:blipFill>
            <p:spPr>
              <a:xfrm>
                <a:off x="2387742" y="3641546"/>
                <a:ext cx="7628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4DF5CB0D-59BA-CBF6-E154-96A027E82E0E}"/>
                  </a:ext>
                </a:extLst>
              </p14:cNvPr>
              <p14:cNvContentPartPr/>
              <p14:nvPr/>
            </p14:nvContentPartPr>
            <p14:xfrm>
              <a:off x="2402862" y="3648026"/>
              <a:ext cx="714240" cy="94680"/>
            </p14:xfrm>
          </p:contentPart>
        </mc:Choice>
        <mc:Fallback>
          <p:pic>
            <p:nvPicPr>
              <p:cNvPr id="10" name="Ink 9">
                <a:extLst>
                  <a:ext uri="{FF2B5EF4-FFF2-40B4-BE49-F238E27FC236}">
                    <a16:creationId xmlns:a16="http://schemas.microsoft.com/office/drawing/2014/main" id="{4DF5CB0D-59BA-CBF6-E154-96A027E82E0E}"/>
                  </a:ext>
                </a:extLst>
              </p:cNvPr>
              <p:cNvPicPr/>
              <p:nvPr/>
            </p:nvPicPr>
            <p:blipFill>
              <a:blip r:embed="rId10"/>
              <a:stretch>
                <a:fillRect/>
              </a:stretch>
            </p:blipFill>
            <p:spPr>
              <a:xfrm>
                <a:off x="2393862" y="3639386"/>
                <a:ext cx="7318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21CA67C6-DE7C-30B9-EFA4-B22D5E52C2CC}"/>
                  </a:ext>
                </a:extLst>
              </p14:cNvPr>
              <p14:cNvContentPartPr/>
              <p14:nvPr/>
            </p14:nvContentPartPr>
            <p14:xfrm>
              <a:off x="3083262" y="3642266"/>
              <a:ext cx="30960" cy="100440"/>
            </p14:xfrm>
          </p:contentPart>
        </mc:Choice>
        <mc:Fallback>
          <p:pic>
            <p:nvPicPr>
              <p:cNvPr id="13" name="Ink 12">
                <a:extLst>
                  <a:ext uri="{FF2B5EF4-FFF2-40B4-BE49-F238E27FC236}">
                    <a16:creationId xmlns:a16="http://schemas.microsoft.com/office/drawing/2014/main" id="{21CA67C6-DE7C-30B9-EFA4-B22D5E52C2CC}"/>
                  </a:ext>
                </a:extLst>
              </p:cNvPr>
              <p:cNvPicPr/>
              <p:nvPr/>
            </p:nvPicPr>
            <p:blipFill>
              <a:blip r:embed="rId12"/>
              <a:stretch>
                <a:fillRect/>
              </a:stretch>
            </p:blipFill>
            <p:spPr>
              <a:xfrm>
                <a:off x="3074262" y="3633626"/>
                <a:ext cx="48600" cy="118080"/>
              </a:xfrm>
              <a:prstGeom prst="rect">
                <a:avLst/>
              </a:prstGeom>
            </p:spPr>
          </p:pic>
        </mc:Fallback>
      </mc:AlternateContent>
    </p:spTree>
    <p:extLst>
      <p:ext uri="{BB962C8B-B14F-4D97-AF65-F5344CB8AC3E}">
        <p14:creationId xmlns:p14="http://schemas.microsoft.com/office/powerpoint/2010/main" val="278319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D375BE2-144F-BD5B-6480-9B35C5FFFCAC}"/>
              </a:ext>
            </a:extLst>
          </p:cNvPr>
          <p:cNvSpPr>
            <a:spLocks noGrp="1"/>
          </p:cNvSpPr>
          <p:nvPr>
            <p:ph type="title"/>
          </p:nvPr>
        </p:nvSpPr>
        <p:spPr>
          <a:xfrm>
            <a:off x="423671" y="256032"/>
            <a:ext cx="8330115" cy="713232"/>
          </a:xfrm>
        </p:spPr>
        <p:txBody>
          <a:bodyPr/>
          <a:lstStyle/>
          <a:p>
            <a:r>
              <a:rPr lang="en-IN" b="1" dirty="0"/>
              <a:t>TECHNOLOGIES USED</a:t>
            </a:r>
          </a:p>
        </p:txBody>
      </p:sp>
      <p:sp>
        <p:nvSpPr>
          <p:cNvPr id="9" name="Content Placeholder 8">
            <a:extLst>
              <a:ext uri="{FF2B5EF4-FFF2-40B4-BE49-F238E27FC236}">
                <a16:creationId xmlns:a16="http://schemas.microsoft.com/office/drawing/2014/main" id="{81BF7BDC-7E8F-4499-729D-D8E1BC65158C}"/>
              </a:ext>
            </a:extLst>
          </p:cNvPr>
          <p:cNvSpPr>
            <a:spLocks noGrp="1"/>
          </p:cNvSpPr>
          <p:nvPr>
            <p:ph sz="quarter" idx="10"/>
          </p:nvPr>
        </p:nvSpPr>
        <p:spPr>
          <a:xfrm>
            <a:off x="227837" y="969264"/>
            <a:ext cx="6570725" cy="7542784"/>
          </a:xfrm>
        </p:spPr>
        <p:txBody>
          <a:bodyPr/>
          <a:lstStyle/>
          <a:p>
            <a:pPr marL="342900" indent="-342900">
              <a:buAutoNum type="arabicPeriod"/>
            </a:pPr>
            <a:r>
              <a:rPr lang="en-US" sz="1200" b="1" dirty="0" err="1">
                <a:latin typeface="+mj-lt"/>
              </a:rPr>
              <a:t>SimPy</a:t>
            </a:r>
            <a:r>
              <a:rPr lang="en-US" sz="1200" dirty="0">
                <a:latin typeface="+mj-lt"/>
              </a:rPr>
              <a:t>- Models real-time vehicle movements and toll collection processes, providing a realistic and dynamic simulation environment.</a:t>
            </a:r>
          </a:p>
          <a:p>
            <a:pPr marL="342900" indent="-342900">
              <a:buAutoNum type="arabicPeriod"/>
            </a:pPr>
            <a:r>
              <a:rPr lang="en-US" sz="1200" b="1" dirty="0" err="1">
                <a:latin typeface="+mj-lt"/>
              </a:rPr>
              <a:t>GeoPandas</a:t>
            </a:r>
            <a:r>
              <a:rPr lang="en-US" sz="1200" b="1" dirty="0">
                <a:latin typeface="+mj-lt"/>
              </a:rPr>
              <a:t>-</a:t>
            </a:r>
            <a:r>
              <a:rPr lang="en-US" sz="1200" dirty="0">
                <a:latin typeface="+mj-lt"/>
              </a:rPr>
              <a:t> Handles spatial data, enabling the system to map and analyze road networks and vehicle locations accurately.</a:t>
            </a:r>
          </a:p>
          <a:p>
            <a:pPr marL="342900" indent="-342900">
              <a:buAutoNum type="arabicPeriod"/>
            </a:pPr>
            <a:r>
              <a:rPr lang="en-US" sz="1200" b="1" dirty="0">
                <a:latin typeface="+mj-lt"/>
              </a:rPr>
              <a:t>Shapely</a:t>
            </a:r>
            <a:r>
              <a:rPr lang="en-US" sz="1200" dirty="0">
                <a:latin typeface="+mj-lt"/>
              </a:rPr>
              <a:t>- Supports operations on geometric objects, such as calculating distances between points and creating spatial buffers</a:t>
            </a:r>
            <a:r>
              <a:rPr lang="en-US" sz="1200" dirty="0"/>
              <a:t>.</a:t>
            </a:r>
          </a:p>
          <a:p>
            <a:pPr marL="342900" indent="-342900">
              <a:buAutoNum type="arabicPeriod"/>
            </a:pPr>
            <a:r>
              <a:rPr lang="en-US" sz="1200" b="1" dirty="0" err="1">
                <a:latin typeface="+mj-lt"/>
              </a:rPr>
              <a:t>GeoPy</a:t>
            </a:r>
            <a:r>
              <a:rPr lang="en-US" sz="1200" dirty="0">
                <a:latin typeface="+mj-lt"/>
              </a:rPr>
              <a:t>- </a:t>
            </a:r>
            <a:r>
              <a:rPr lang="en-IN" sz="1200" dirty="0">
                <a:latin typeface="+mj-lt"/>
              </a:rPr>
              <a:t>Geocoding and geographic calculations.</a:t>
            </a:r>
          </a:p>
          <a:p>
            <a:pPr marL="342900" indent="-342900">
              <a:buAutoNum type="arabicPeriod"/>
            </a:pPr>
            <a:r>
              <a:rPr lang="en-IN" sz="1200" b="1" dirty="0">
                <a:latin typeface="+mj-lt"/>
              </a:rPr>
              <a:t>Python</a:t>
            </a:r>
            <a:r>
              <a:rPr lang="en-IN" sz="1200" dirty="0">
                <a:latin typeface="+mj-lt"/>
              </a:rPr>
              <a:t>- The backbone of the project acting as a general-purpose programming language</a:t>
            </a:r>
          </a:p>
          <a:p>
            <a:pPr marL="342900" indent="-342900">
              <a:buAutoNum type="arabicPeriod"/>
            </a:pPr>
            <a:r>
              <a:rPr lang="en-IN" sz="1200" b="1" dirty="0">
                <a:latin typeface="+mj-lt"/>
              </a:rPr>
              <a:t>Pandas and Matplotlib- </a:t>
            </a:r>
            <a:r>
              <a:rPr lang="en-IN" sz="1200" dirty="0">
                <a:latin typeface="+mj-lt"/>
              </a:rPr>
              <a:t>Data manipulation, visualization and analysis</a:t>
            </a:r>
          </a:p>
          <a:p>
            <a:pPr marL="342900" indent="-342900">
              <a:buAutoNum type="arabicPeriod"/>
            </a:pPr>
            <a:r>
              <a:rPr lang="en-IN" sz="1200" b="1" dirty="0">
                <a:latin typeface="+mj-lt"/>
              </a:rPr>
              <a:t>Folium and </a:t>
            </a:r>
            <a:r>
              <a:rPr lang="en-IN" sz="1200" b="1" dirty="0" err="1">
                <a:latin typeface="+mj-lt"/>
              </a:rPr>
              <a:t>Plotly</a:t>
            </a:r>
            <a:r>
              <a:rPr lang="en-IN" sz="1200" b="1" dirty="0">
                <a:latin typeface="+mj-lt"/>
              </a:rPr>
              <a:t>- </a:t>
            </a:r>
            <a:r>
              <a:rPr lang="en-IN" sz="1200" dirty="0">
                <a:latin typeface="+mj-lt"/>
              </a:rPr>
              <a:t>Interactive map visualization for simulation and report</a:t>
            </a:r>
          </a:p>
          <a:p>
            <a:pPr marL="342900" indent="-342900">
              <a:buAutoNum type="arabicPeriod"/>
            </a:pPr>
            <a:r>
              <a:rPr lang="en-IN" sz="1200" b="1" dirty="0">
                <a:latin typeface="+mj-lt"/>
              </a:rPr>
              <a:t>Real-Time GPS- </a:t>
            </a:r>
            <a:r>
              <a:rPr lang="en-IN" sz="1200" dirty="0">
                <a:latin typeface="+mj-lt"/>
              </a:rPr>
              <a:t>Provides live location data of vehicles if needed</a:t>
            </a:r>
          </a:p>
          <a:p>
            <a:pPr marL="342900" indent="-342900">
              <a:buAutoNum type="arabicPeriod"/>
            </a:pPr>
            <a:r>
              <a:rPr lang="en-IN" sz="1200" b="1" dirty="0">
                <a:latin typeface="+mj-lt"/>
              </a:rPr>
              <a:t>Interactive Dashboard- </a:t>
            </a:r>
            <a:r>
              <a:rPr lang="en-US" sz="1200" dirty="0">
                <a:latin typeface="+mj-lt"/>
              </a:rPr>
              <a:t>Offers an intuitive and interactive interface for administrators</a:t>
            </a:r>
          </a:p>
          <a:p>
            <a:pPr marL="342900" indent="-342900">
              <a:buAutoNum type="arabicPeriod"/>
            </a:pPr>
            <a:r>
              <a:rPr lang="en-US" sz="1200" b="1" dirty="0">
                <a:latin typeface="+mj-lt"/>
              </a:rPr>
              <a:t>QGIS</a:t>
            </a:r>
            <a:r>
              <a:rPr lang="en-US" sz="1200" dirty="0">
                <a:latin typeface="+mj-lt"/>
              </a:rPr>
              <a:t>- Software used to create toll-zones and road-network shapefiles for simulation</a:t>
            </a:r>
            <a:endParaRPr lang="en-IN" sz="1200" dirty="0">
              <a:latin typeface="+mj-lt"/>
            </a:endParaRPr>
          </a:p>
          <a:p>
            <a:pPr marL="342900" indent="-342900">
              <a:buAutoNum type="arabicPeriod"/>
            </a:pPr>
            <a:endParaRPr lang="en-IN" sz="1400" dirty="0">
              <a:latin typeface="+mj-lt"/>
            </a:endParaRPr>
          </a:p>
        </p:txBody>
      </p:sp>
      <p:sp>
        <p:nvSpPr>
          <p:cNvPr id="5" name="Date Placeholder 4">
            <a:extLst>
              <a:ext uri="{FF2B5EF4-FFF2-40B4-BE49-F238E27FC236}">
                <a16:creationId xmlns:a16="http://schemas.microsoft.com/office/drawing/2014/main" id="{A47B2C1F-3D1C-8EC4-A5CB-1CCD4C13EEE0}"/>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CEC107F-53B9-0A22-8AA1-2A31493E23B8}"/>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2DD9183-715A-8BAA-40E5-96750B1F17FF}"/>
              </a:ext>
            </a:extLst>
          </p:cNvPr>
          <p:cNvSpPr>
            <a:spLocks noGrp="1"/>
          </p:cNvSpPr>
          <p:nvPr>
            <p:ph type="sldNum" sz="quarter" idx="13"/>
          </p:nvPr>
        </p:nvSpPr>
        <p:spPr/>
        <p:txBody>
          <a:bodyPr/>
          <a:lstStyle/>
          <a:p>
            <a:fld id="{B776CE9F-4BD8-A748-847B-B97BB3C5BACA}" type="slidenum">
              <a:rPr lang="en-US" smtClean="0"/>
              <a:t>15</a:t>
            </a:fld>
            <a:endParaRPr lang="en-US" dirty="0"/>
          </a:p>
        </p:txBody>
      </p:sp>
      <p:pic>
        <p:nvPicPr>
          <p:cNvPr id="15" name="Picture Placeholder 14">
            <a:extLst>
              <a:ext uri="{FF2B5EF4-FFF2-40B4-BE49-F238E27FC236}">
                <a16:creationId xmlns:a16="http://schemas.microsoft.com/office/drawing/2014/main" id="{DA3C5C90-038A-FC29-FAF3-5E6633958B44}"/>
              </a:ext>
            </a:extLst>
          </p:cNvPr>
          <p:cNvPicPr>
            <a:picLocks noGrp="1" noChangeAspect="1"/>
          </p:cNvPicPr>
          <p:nvPr>
            <p:ph type="pic" sz="quarter" idx="14"/>
          </p:nvPr>
        </p:nvPicPr>
        <p:blipFill>
          <a:blip r:embed="rId2"/>
          <a:srcRect l="27264" r="27264"/>
          <a:stretch>
            <a:fillRect/>
          </a:stretch>
        </p:blipFill>
        <p:spPr/>
      </p:pic>
      <p:pic>
        <p:nvPicPr>
          <p:cNvPr id="13" name="Picture Placeholder 12">
            <a:extLst>
              <a:ext uri="{FF2B5EF4-FFF2-40B4-BE49-F238E27FC236}">
                <a16:creationId xmlns:a16="http://schemas.microsoft.com/office/drawing/2014/main" id="{AFCD3F5F-36AC-640C-90C2-7657201300E6}"/>
              </a:ext>
            </a:extLst>
          </p:cNvPr>
          <p:cNvPicPr>
            <a:picLocks noGrp="1" noChangeAspect="1"/>
          </p:cNvPicPr>
          <p:nvPr>
            <p:ph type="pic" sz="quarter" idx="15"/>
          </p:nvPr>
        </p:nvPicPr>
        <p:blipFill>
          <a:blip r:embed="rId3"/>
          <a:srcRect l="22931" r="22931"/>
          <a:stretch>
            <a:fillRect/>
          </a:stretch>
        </p:blipFill>
        <p:spPr/>
      </p:pic>
    </p:spTree>
    <p:extLst>
      <p:ext uri="{BB962C8B-B14F-4D97-AF65-F5344CB8AC3E}">
        <p14:creationId xmlns:p14="http://schemas.microsoft.com/office/powerpoint/2010/main" val="49435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3C065E-233F-0118-4918-D17AE946DEB3}"/>
              </a:ext>
            </a:extLst>
          </p:cNvPr>
          <p:cNvSpPr>
            <a:spLocks noGrp="1"/>
          </p:cNvSpPr>
          <p:nvPr>
            <p:ph type="title"/>
          </p:nvPr>
        </p:nvSpPr>
        <p:spPr>
          <a:xfrm>
            <a:off x="575850" y="238756"/>
            <a:ext cx="11000232" cy="713232"/>
          </a:xfrm>
        </p:spPr>
        <p:txBody>
          <a:bodyPr/>
          <a:lstStyle/>
          <a:p>
            <a:r>
              <a:rPr lang="en-IN" sz="3200" b="1" dirty="0"/>
              <a:t>MEET CLASSIC CODERS- OUR TEAM!</a:t>
            </a:r>
          </a:p>
        </p:txBody>
      </p:sp>
      <p:sp>
        <p:nvSpPr>
          <p:cNvPr id="4" name="Date Placeholder 3">
            <a:extLst>
              <a:ext uri="{FF2B5EF4-FFF2-40B4-BE49-F238E27FC236}">
                <a16:creationId xmlns:a16="http://schemas.microsoft.com/office/drawing/2014/main" id="{63D05FE5-79DB-8E4D-A4F2-4517D149173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41A4936-2D8E-AE5E-0362-FE7A275A198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6CF90A9-B85E-8142-9FC6-F1917038B75B}"/>
              </a:ext>
            </a:extLst>
          </p:cNvPr>
          <p:cNvSpPr>
            <a:spLocks noGrp="1"/>
          </p:cNvSpPr>
          <p:nvPr>
            <p:ph type="sldNum" sz="quarter" idx="12"/>
          </p:nvPr>
        </p:nvSpPr>
        <p:spPr>
          <a:xfrm>
            <a:off x="146304" y="6312916"/>
            <a:ext cx="338328" cy="338328"/>
          </a:xfrm>
        </p:spPr>
        <p:txBody>
          <a:bodyPr/>
          <a:lstStyle/>
          <a:p>
            <a:fld id="{B776CE9F-4BD8-A748-847B-B97BB3C5BACA}" type="slidenum">
              <a:rPr lang="en-US" smtClean="0"/>
              <a:pPr/>
              <a:t>16</a:t>
            </a:fld>
            <a:endParaRPr lang="en-US" dirty="0"/>
          </a:p>
        </p:txBody>
      </p:sp>
      <p:pic>
        <p:nvPicPr>
          <p:cNvPr id="11" name="Picture Placeholder 36" descr="Close up of feathers">
            <a:extLst>
              <a:ext uri="{FF2B5EF4-FFF2-40B4-BE49-F238E27FC236}">
                <a16:creationId xmlns:a16="http://schemas.microsoft.com/office/drawing/2014/main" id="{2F39B743-CA26-B911-8397-E4D2488532DF}"/>
              </a:ext>
            </a:extLst>
          </p:cNvPr>
          <p:cNvPicPr>
            <a:picLocks noGrp="1"/>
          </p:cNvPicPr>
          <p:nvPr>
            <p:ph idx="4294967295"/>
          </p:nvPr>
        </p:nvPicPr>
        <p:blipFill rotWithShape="1">
          <a:blip r:embed="rId3" cstate="email">
            <a:alphaModFix/>
            <a:extLst>
              <a:ext uri="{BEBA8EAE-BF5A-486C-A8C5-ECC9F3942E4B}">
                <a14:imgProps xmlns:a14="http://schemas.microsoft.com/office/drawing/2010/main">
                  <a14:imgLayer r:embed="rId4">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 uri="{28A0092B-C50C-407E-A947-70E740481C1C}">
                <a14:useLocalDpi xmlns:a14="http://schemas.microsoft.com/office/drawing/2010/main"/>
              </a:ext>
            </a:extLst>
          </a:blip>
          <a:srcRect/>
          <a:stretch/>
        </p:blipFill>
        <p:spPr>
          <a:xfrm>
            <a:off x="484633" y="961228"/>
            <a:ext cx="11329416" cy="1876425"/>
          </a:xfrm>
        </p:spPr>
      </p:pic>
      <p:sp>
        <p:nvSpPr>
          <p:cNvPr id="12" name="Rectangle 11">
            <a:extLst>
              <a:ext uri="{FF2B5EF4-FFF2-40B4-BE49-F238E27FC236}">
                <a16:creationId xmlns:a16="http://schemas.microsoft.com/office/drawing/2014/main" id="{C7CF7E24-D509-3CDE-E649-F42BE4B3B213}"/>
              </a:ext>
            </a:extLst>
          </p:cNvPr>
          <p:cNvSpPr/>
          <p:nvPr/>
        </p:nvSpPr>
        <p:spPr>
          <a:xfrm>
            <a:off x="1005078" y="1244260"/>
            <a:ext cx="1994916" cy="18755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E2BB7487-604B-8686-F2DB-4A1715DADBFD}"/>
              </a:ext>
            </a:extLst>
          </p:cNvPr>
          <p:cNvPicPr>
            <a:picLocks noChangeAspect="1"/>
          </p:cNvPicPr>
          <p:nvPr/>
        </p:nvPicPr>
        <p:blipFill>
          <a:blip r:embed="rId5"/>
          <a:stretch>
            <a:fillRect/>
          </a:stretch>
        </p:blipFill>
        <p:spPr>
          <a:xfrm>
            <a:off x="3695158" y="1237054"/>
            <a:ext cx="2005758" cy="1889924"/>
          </a:xfrm>
          <a:prstGeom prst="rect">
            <a:avLst/>
          </a:prstGeom>
        </p:spPr>
      </p:pic>
      <p:pic>
        <p:nvPicPr>
          <p:cNvPr id="19" name="Picture 18">
            <a:extLst>
              <a:ext uri="{FF2B5EF4-FFF2-40B4-BE49-F238E27FC236}">
                <a16:creationId xmlns:a16="http://schemas.microsoft.com/office/drawing/2014/main" id="{6D4414A5-2645-951A-8505-520B605B9D23}"/>
              </a:ext>
            </a:extLst>
          </p:cNvPr>
          <p:cNvPicPr>
            <a:picLocks noChangeAspect="1"/>
          </p:cNvPicPr>
          <p:nvPr/>
        </p:nvPicPr>
        <p:blipFill>
          <a:blip r:embed="rId6"/>
          <a:stretch>
            <a:fillRect/>
          </a:stretch>
        </p:blipFill>
        <p:spPr>
          <a:xfrm>
            <a:off x="6399129" y="1246231"/>
            <a:ext cx="2011854" cy="1896020"/>
          </a:xfrm>
          <a:prstGeom prst="rect">
            <a:avLst/>
          </a:prstGeom>
        </p:spPr>
      </p:pic>
      <p:pic>
        <p:nvPicPr>
          <p:cNvPr id="20" name="Picture 19">
            <a:extLst>
              <a:ext uri="{FF2B5EF4-FFF2-40B4-BE49-F238E27FC236}">
                <a16:creationId xmlns:a16="http://schemas.microsoft.com/office/drawing/2014/main" id="{1916E2CD-BCAF-9832-B6D6-EEF7730022BA}"/>
              </a:ext>
            </a:extLst>
          </p:cNvPr>
          <p:cNvPicPr>
            <a:picLocks noChangeAspect="1"/>
          </p:cNvPicPr>
          <p:nvPr/>
        </p:nvPicPr>
        <p:blipFill>
          <a:blip r:embed="rId6"/>
          <a:stretch>
            <a:fillRect/>
          </a:stretch>
        </p:blipFill>
        <p:spPr>
          <a:xfrm>
            <a:off x="9232734" y="1246231"/>
            <a:ext cx="2011854" cy="1896020"/>
          </a:xfrm>
          <a:prstGeom prst="rect">
            <a:avLst/>
          </a:prstGeom>
        </p:spPr>
      </p:pic>
      <p:pic>
        <p:nvPicPr>
          <p:cNvPr id="21" name="Picture 20">
            <a:extLst>
              <a:ext uri="{FF2B5EF4-FFF2-40B4-BE49-F238E27FC236}">
                <a16:creationId xmlns:a16="http://schemas.microsoft.com/office/drawing/2014/main" id="{80D17C7B-906A-3ED8-4AAE-70321BC848EB}"/>
              </a:ext>
            </a:extLst>
          </p:cNvPr>
          <p:cNvPicPr>
            <a:picLocks noChangeAspect="1"/>
          </p:cNvPicPr>
          <p:nvPr/>
        </p:nvPicPr>
        <p:blipFill>
          <a:blip r:embed="rId6"/>
          <a:stretch>
            <a:fillRect/>
          </a:stretch>
        </p:blipFill>
        <p:spPr>
          <a:xfrm>
            <a:off x="4982325" y="3877618"/>
            <a:ext cx="2011854" cy="1896020"/>
          </a:xfrm>
          <a:prstGeom prst="rect">
            <a:avLst/>
          </a:prstGeom>
        </p:spPr>
      </p:pic>
      <p:sp>
        <p:nvSpPr>
          <p:cNvPr id="23" name="TextBox 22">
            <a:extLst>
              <a:ext uri="{FF2B5EF4-FFF2-40B4-BE49-F238E27FC236}">
                <a16:creationId xmlns:a16="http://schemas.microsoft.com/office/drawing/2014/main" id="{ECFFD878-3927-BB58-A903-23773B121ECF}"/>
              </a:ext>
            </a:extLst>
          </p:cNvPr>
          <p:cNvSpPr txBox="1"/>
          <p:nvPr/>
        </p:nvSpPr>
        <p:spPr>
          <a:xfrm>
            <a:off x="1101725" y="3184115"/>
            <a:ext cx="1801622" cy="923330"/>
          </a:xfrm>
          <a:prstGeom prst="rect">
            <a:avLst/>
          </a:prstGeom>
          <a:noFill/>
        </p:spPr>
        <p:txBody>
          <a:bodyPr wrap="square" rtlCol="0">
            <a:spAutoFit/>
          </a:bodyPr>
          <a:lstStyle/>
          <a:p>
            <a:pPr algn="ctr"/>
            <a:r>
              <a:rPr lang="en-IN" b="1" dirty="0">
                <a:latin typeface="+mj-lt"/>
              </a:rPr>
              <a:t>ATHIKA  </a:t>
            </a:r>
            <a:r>
              <a:rPr lang="en-IN" dirty="0">
                <a:latin typeface="+mj-lt"/>
              </a:rPr>
              <a:t> </a:t>
            </a:r>
          </a:p>
          <a:p>
            <a:pPr algn="ctr"/>
            <a:r>
              <a:rPr lang="en-IN" i="1" dirty="0">
                <a:latin typeface="+mj-lt"/>
              </a:rPr>
              <a:t>Data Analyst         </a:t>
            </a:r>
          </a:p>
          <a:p>
            <a:endParaRPr lang="en-IN" dirty="0"/>
          </a:p>
        </p:txBody>
      </p:sp>
      <p:sp>
        <p:nvSpPr>
          <p:cNvPr id="24" name="TextBox 23">
            <a:extLst>
              <a:ext uri="{FF2B5EF4-FFF2-40B4-BE49-F238E27FC236}">
                <a16:creationId xmlns:a16="http://schemas.microsoft.com/office/drawing/2014/main" id="{6E347388-8D93-5F7F-B31A-73126A198F90}"/>
              </a:ext>
            </a:extLst>
          </p:cNvPr>
          <p:cNvSpPr txBox="1"/>
          <p:nvPr/>
        </p:nvSpPr>
        <p:spPr>
          <a:xfrm>
            <a:off x="3618537" y="3169176"/>
            <a:ext cx="2159000" cy="646331"/>
          </a:xfrm>
          <a:prstGeom prst="rect">
            <a:avLst/>
          </a:prstGeom>
          <a:noFill/>
        </p:spPr>
        <p:txBody>
          <a:bodyPr wrap="square" rtlCol="0">
            <a:spAutoFit/>
          </a:bodyPr>
          <a:lstStyle/>
          <a:p>
            <a:pPr algn="ctr"/>
            <a:r>
              <a:rPr lang="en-IN" b="1" dirty="0">
                <a:latin typeface="+mj-lt"/>
              </a:rPr>
              <a:t>DHIKSHA</a:t>
            </a:r>
          </a:p>
          <a:p>
            <a:pPr algn="ctr"/>
            <a:r>
              <a:rPr lang="en-IN" i="1" dirty="0">
                <a:latin typeface="+mj-lt"/>
              </a:rPr>
              <a:t>Geospatial analyst</a:t>
            </a:r>
          </a:p>
        </p:txBody>
      </p:sp>
      <p:sp>
        <p:nvSpPr>
          <p:cNvPr id="25" name="TextBox 24">
            <a:extLst>
              <a:ext uri="{FF2B5EF4-FFF2-40B4-BE49-F238E27FC236}">
                <a16:creationId xmlns:a16="http://schemas.microsoft.com/office/drawing/2014/main" id="{3DBF2CEB-9FF1-1184-17A1-7263E947147D}"/>
              </a:ext>
            </a:extLst>
          </p:cNvPr>
          <p:cNvSpPr txBox="1"/>
          <p:nvPr/>
        </p:nvSpPr>
        <p:spPr>
          <a:xfrm>
            <a:off x="5988252" y="3197655"/>
            <a:ext cx="3244481" cy="646331"/>
          </a:xfrm>
          <a:prstGeom prst="rect">
            <a:avLst/>
          </a:prstGeom>
          <a:noFill/>
        </p:spPr>
        <p:txBody>
          <a:bodyPr wrap="square" rtlCol="0">
            <a:spAutoFit/>
          </a:bodyPr>
          <a:lstStyle/>
          <a:p>
            <a:pPr algn="ctr"/>
            <a:r>
              <a:rPr lang="en-IN" b="1" dirty="0">
                <a:latin typeface="+mj-lt"/>
              </a:rPr>
              <a:t>HARSHA VARDHAN</a:t>
            </a:r>
          </a:p>
          <a:p>
            <a:pPr algn="ctr"/>
            <a:r>
              <a:rPr lang="en-IN" i="1" dirty="0">
                <a:latin typeface="+mj-lt"/>
              </a:rPr>
              <a:t>UI and Visualization expert</a:t>
            </a:r>
          </a:p>
        </p:txBody>
      </p:sp>
      <p:sp>
        <p:nvSpPr>
          <p:cNvPr id="26" name="TextBox 25">
            <a:extLst>
              <a:ext uri="{FF2B5EF4-FFF2-40B4-BE49-F238E27FC236}">
                <a16:creationId xmlns:a16="http://schemas.microsoft.com/office/drawing/2014/main" id="{506096CA-FD09-87EC-B932-B89340B127AB}"/>
              </a:ext>
            </a:extLst>
          </p:cNvPr>
          <p:cNvSpPr txBox="1"/>
          <p:nvPr/>
        </p:nvSpPr>
        <p:spPr>
          <a:xfrm>
            <a:off x="9109196" y="3163352"/>
            <a:ext cx="2457482" cy="646331"/>
          </a:xfrm>
          <a:prstGeom prst="rect">
            <a:avLst/>
          </a:prstGeom>
          <a:noFill/>
        </p:spPr>
        <p:txBody>
          <a:bodyPr wrap="square" rtlCol="0">
            <a:spAutoFit/>
          </a:bodyPr>
          <a:lstStyle/>
          <a:p>
            <a:pPr algn="ctr"/>
            <a:r>
              <a:rPr lang="en-IN" b="1" dirty="0">
                <a:latin typeface="+mj-lt"/>
              </a:rPr>
              <a:t>TEJASWINI </a:t>
            </a:r>
          </a:p>
          <a:p>
            <a:pPr algn="ctr"/>
            <a:r>
              <a:rPr lang="en-IN" i="1" dirty="0">
                <a:latin typeface="+mj-lt"/>
              </a:rPr>
              <a:t>Simulation engineer</a:t>
            </a:r>
          </a:p>
        </p:txBody>
      </p:sp>
      <p:sp>
        <p:nvSpPr>
          <p:cNvPr id="27" name="TextBox 26">
            <a:extLst>
              <a:ext uri="{FF2B5EF4-FFF2-40B4-BE49-F238E27FC236}">
                <a16:creationId xmlns:a16="http://schemas.microsoft.com/office/drawing/2014/main" id="{174E900D-A8FB-5929-A6BC-E45FF155FC92}"/>
              </a:ext>
            </a:extLst>
          </p:cNvPr>
          <p:cNvSpPr txBox="1"/>
          <p:nvPr/>
        </p:nvSpPr>
        <p:spPr>
          <a:xfrm>
            <a:off x="3930852" y="5773638"/>
            <a:ext cx="4114800" cy="646331"/>
          </a:xfrm>
          <a:prstGeom prst="rect">
            <a:avLst/>
          </a:prstGeom>
          <a:noFill/>
        </p:spPr>
        <p:txBody>
          <a:bodyPr wrap="square" rtlCol="0">
            <a:spAutoFit/>
          </a:bodyPr>
          <a:lstStyle/>
          <a:p>
            <a:pPr algn="ctr"/>
            <a:r>
              <a:rPr lang="en-IN" b="1" dirty="0">
                <a:latin typeface="+mj-lt"/>
              </a:rPr>
              <a:t>ASWIN  </a:t>
            </a:r>
          </a:p>
          <a:p>
            <a:pPr algn="ctr"/>
            <a:r>
              <a:rPr lang="en-IN" i="1" dirty="0">
                <a:latin typeface="+mj-lt"/>
              </a:rPr>
              <a:t>Project manager and app developer</a:t>
            </a:r>
          </a:p>
        </p:txBody>
      </p:sp>
      <p:pic>
        <p:nvPicPr>
          <p:cNvPr id="8" name="Picture 7">
            <a:extLst>
              <a:ext uri="{FF2B5EF4-FFF2-40B4-BE49-F238E27FC236}">
                <a16:creationId xmlns:a16="http://schemas.microsoft.com/office/drawing/2014/main" id="{ABEFBE5D-F57D-1F41-BC7C-95588D8CCA7F}"/>
              </a:ext>
            </a:extLst>
          </p:cNvPr>
          <p:cNvPicPr>
            <a:picLocks noChangeAspect="1"/>
          </p:cNvPicPr>
          <p:nvPr/>
        </p:nvPicPr>
        <p:blipFill>
          <a:blip r:embed="rId7"/>
          <a:stretch>
            <a:fillRect/>
          </a:stretch>
        </p:blipFill>
        <p:spPr>
          <a:xfrm>
            <a:off x="5069498" y="3857448"/>
            <a:ext cx="1837507" cy="1936359"/>
          </a:xfrm>
          <a:prstGeom prst="rect">
            <a:avLst/>
          </a:prstGeom>
        </p:spPr>
      </p:pic>
      <p:pic>
        <p:nvPicPr>
          <p:cNvPr id="13" name="Picture 12">
            <a:extLst>
              <a:ext uri="{FF2B5EF4-FFF2-40B4-BE49-F238E27FC236}">
                <a16:creationId xmlns:a16="http://schemas.microsoft.com/office/drawing/2014/main" id="{F3BC6C28-382E-133A-855E-A281FFC6F940}"/>
              </a:ext>
            </a:extLst>
          </p:cNvPr>
          <p:cNvPicPr>
            <a:picLocks noChangeAspect="1"/>
          </p:cNvPicPr>
          <p:nvPr/>
        </p:nvPicPr>
        <p:blipFill>
          <a:blip r:embed="rId8"/>
          <a:stretch>
            <a:fillRect/>
          </a:stretch>
        </p:blipFill>
        <p:spPr>
          <a:xfrm>
            <a:off x="6618208" y="1252962"/>
            <a:ext cx="1697233" cy="1896020"/>
          </a:xfrm>
          <a:prstGeom prst="rect">
            <a:avLst/>
          </a:prstGeom>
        </p:spPr>
      </p:pic>
      <p:pic>
        <p:nvPicPr>
          <p:cNvPr id="7" name="Picture 6">
            <a:extLst>
              <a:ext uri="{FF2B5EF4-FFF2-40B4-BE49-F238E27FC236}">
                <a16:creationId xmlns:a16="http://schemas.microsoft.com/office/drawing/2014/main" id="{13CD7349-5030-3917-8178-5A9B894B5721}"/>
              </a:ext>
            </a:extLst>
          </p:cNvPr>
          <p:cNvPicPr>
            <a:picLocks noChangeAspect="1"/>
          </p:cNvPicPr>
          <p:nvPr/>
        </p:nvPicPr>
        <p:blipFill>
          <a:blip r:embed="rId9"/>
          <a:stretch>
            <a:fillRect/>
          </a:stretch>
        </p:blipFill>
        <p:spPr>
          <a:xfrm>
            <a:off x="1101725" y="1252962"/>
            <a:ext cx="1801622" cy="1842936"/>
          </a:xfrm>
          <a:prstGeom prst="rect">
            <a:avLst/>
          </a:prstGeom>
        </p:spPr>
      </p:pic>
      <p:pic>
        <p:nvPicPr>
          <p:cNvPr id="10" name="Picture 9">
            <a:extLst>
              <a:ext uri="{FF2B5EF4-FFF2-40B4-BE49-F238E27FC236}">
                <a16:creationId xmlns:a16="http://schemas.microsoft.com/office/drawing/2014/main" id="{4AF5578A-3DC5-F04B-184E-D9AE2A324821}"/>
              </a:ext>
            </a:extLst>
          </p:cNvPr>
          <p:cNvPicPr>
            <a:picLocks noChangeAspect="1"/>
          </p:cNvPicPr>
          <p:nvPr/>
        </p:nvPicPr>
        <p:blipFill>
          <a:blip r:embed="rId10"/>
          <a:stretch>
            <a:fillRect/>
          </a:stretch>
        </p:blipFill>
        <p:spPr>
          <a:xfrm>
            <a:off x="9261037" y="1277687"/>
            <a:ext cx="1955247" cy="1903281"/>
          </a:xfrm>
          <a:prstGeom prst="rect">
            <a:avLst/>
          </a:prstGeom>
        </p:spPr>
      </p:pic>
      <p:pic>
        <p:nvPicPr>
          <p:cNvPr id="3" name="Picture 2">
            <a:extLst>
              <a:ext uri="{FF2B5EF4-FFF2-40B4-BE49-F238E27FC236}">
                <a16:creationId xmlns:a16="http://schemas.microsoft.com/office/drawing/2014/main" id="{0A66E02A-84AC-BD58-54D1-C758245E3C1B}"/>
              </a:ext>
            </a:extLst>
          </p:cNvPr>
          <p:cNvPicPr>
            <a:picLocks noChangeAspect="1"/>
          </p:cNvPicPr>
          <p:nvPr/>
        </p:nvPicPr>
        <p:blipFill rotWithShape="1">
          <a:blip r:embed="rId11"/>
          <a:srcRect b="15606"/>
          <a:stretch/>
        </p:blipFill>
        <p:spPr>
          <a:xfrm>
            <a:off x="3848943" y="1244261"/>
            <a:ext cx="1670035" cy="1953394"/>
          </a:xfrm>
          <a:prstGeom prst="rect">
            <a:avLst/>
          </a:prstGeom>
        </p:spPr>
      </p:pic>
    </p:spTree>
    <p:extLst>
      <p:ext uri="{BB962C8B-B14F-4D97-AF65-F5344CB8AC3E}">
        <p14:creationId xmlns:p14="http://schemas.microsoft.com/office/powerpoint/2010/main" val="199733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B202B80-DD29-F221-3E77-662BBDC0367A}"/>
              </a:ext>
            </a:extLst>
          </p:cNvPr>
          <p:cNvPicPr>
            <a:picLocks noGrp="1" noChangeAspect="1"/>
          </p:cNvPicPr>
          <p:nvPr>
            <p:ph type="pic" sz="quarter" idx="10"/>
          </p:nvPr>
        </p:nvPicPr>
        <p:blipFill>
          <a:blip r:embed="rId3"/>
          <a:srcRect/>
          <a:stretch>
            <a:fillRect/>
          </a:stretch>
        </p:blipFill>
        <p:spPr>
          <a:xfrm>
            <a:off x="0" y="8709"/>
            <a:ext cx="12191999" cy="6857999"/>
          </a:xfrm>
          <a:prstGeom prst="rect">
            <a:avLst/>
          </a:prstGeom>
        </p:spPr>
      </p:pic>
      <p:sp>
        <p:nvSpPr>
          <p:cNvPr id="10" name="Title 9">
            <a:extLst>
              <a:ext uri="{FF2B5EF4-FFF2-40B4-BE49-F238E27FC236}">
                <a16:creationId xmlns:a16="http://schemas.microsoft.com/office/drawing/2014/main" id="{99215519-CF96-0591-9658-12815D7E5F49}"/>
              </a:ext>
            </a:extLst>
          </p:cNvPr>
          <p:cNvSpPr>
            <a:spLocks noGrp="1"/>
          </p:cNvSpPr>
          <p:nvPr>
            <p:ph type="ctrTitle"/>
          </p:nvPr>
        </p:nvSpPr>
        <p:spPr>
          <a:xfrm>
            <a:off x="2393948" y="1965898"/>
            <a:ext cx="7404102" cy="1840038"/>
          </a:xfrm>
        </p:spPr>
        <p:txBody>
          <a:bodyPr/>
          <a:lstStyle/>
          <a:p>
            <a:r>
              <a:rPr lang="en-US" sz="1800" dirty="0"/>
              <a:t>In summary, our GPS Toll-based System Simulation not only addresses the current challenges of toll collection but also sets the stage for future innovations in traffic management and urban mobility. By harnessing the power of technology, we aim to create a more efficient, transparent, and sustainable tolling ecosystem</a:t>
            </a:r>
            <a:endParaRPr lang="en-IN" sz="1800" dirty="0"/>
          </a:p>
        </p:txBody>
      </p:sp>
      <p:sp>
        <p:nvSpPr>
          <p:cNvPr id="11" name="Subtitle 10">
            <a:extLst>
              <a:ext uri="{FF2B5EF4-FFF2-40B4-BE49-F238E27FC236}">
                <a16:creationId xmlns:a16="http://schemas.microsoft.com/office/drawing/2014/main" id="{A3E75815-76E0-F528-8CE2-1406EB4A4385}"/>
              </a:ext>
            </a:extLst>
          </p:cNvPr>
          <p:cNvSpPr>
            <a:spLocks noGrp="1"/>
          </p:cNvSpPr>
          <p:nvPr>
            <p:ph type="subTitle" idx="1"/>
          </p:nvPr>
        </p:nvSpPr>
        <p:spPr>
          <a:xfrm>
            <a:off x="2235200" y="4326636"/>
            <a:ext cx="7899402" cy="521208"/>
          </a:xfrm>
        </p:spPr>
        <p:txBody>
          <a:bodyPr/>
          <a:lstStyle/>
          <a:p>
            <a:r>
              <a:rPr lang="en-US" sz="2800" b="1" i="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rPr>
              <a:t>“The road to efficiency is paved with technology”</a:t>
            </a:r>
            <a:endParaRPr lang="en-IN" sz="2800" dirty="0"/>
          </a:p>
        </p:txBody>
      </p:sp>
      <p:sp>
        <p:nvSpPr>
          <p:cNvPr id="3" name="Date Placeholder 2">
            <a:extLst>
              <a:ext uri="{FF2B5EF4-FFF2-40B4-BE49-F238E27FC236}">
                <a16:creationId xmlns:a16="http://schemas.microsoft.com/office/drawing/2014/main" id="{9032153D-DB7D-279F-9F2B-D3C3583DC400}"/>
              </a:ext>
            </a:extLst>
          </p:cNvPr>
          <p:cNvSpPr>
            <a:spLocks noGrp="1"/>
          </p:cNvSpPr>
          <p:nvPr>
            <p:ph type="dt" sz="half" idx="4294967295"/>
          </p:nvPr>
        </p:nvSpPr>
        <p:spPr>
          <a:xfrm>
            <a:off x="11433175" y="6327775"/>
            <a:ext cx="758825" cy="274638"/>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213B54E3-1C89-EC90-0673-E4EDF629F911}"/>
              </a:ext>
            </a:extLst>
          </p:cNvPr>
          <p:cNvSpPr>
            <a:spLocks noGrp="1"/>
          </p:cNvSpPr>
          <p:nvPr>
            <p:ph type="ftr" sz="quarter" idx="4294967295"/>
          </p:nvPr>
        </p:nvSpPr>
        <p:spPr>
          <a:xfrm>
            <a:off x="0" y="6327775"/>
            <a:ext cx="1517650" cy="274638"/>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2096A24-73C2-96DF-16CA-DA11E01BA004}"/>
              </a:ext>
            </a:extLst>
          </p:cNvPr>
          <p:cNvSpPr>
            <a:spLocks noGrp="1"/>
          </p:cNvSpPr>
          <p:nvPr>
            <p:ph type="sldNum" sz="quarter" idx="4294967295"/>
          </p:nvPr>
        </p:nvSpPr>
        <p:spPr>
          <a:xfrm>
            <a:off x="0" y="6327775"/>
            <a:ext cx="339725" cy="338138"/>
          </a:xfrm>
        </p:spPr>
        <p:txBody>
          <a:bodyPr/>
          <a:lstStyle/>
          <a:p>
            <a:fld id="{B776CE9F-4BD8-A748-847B-B97BB3C5BACA}" type="slidenum">
              <a:rPr lang="en-US" smtClean="0"/>
              <a:t>17</a:t>
            </a:fld>
            <a:endParaRPr lang="en-US" dirty="0"/>
          </a:p>
        </p:txBody>
      </p:sp>
    </p:spTree>
    <p:extLst>
      <p:ext uri="{BB962C8B-B14F-4D97-AF65-F5344CB8AC3E}">
        <p14:creationId xmlns:p14="http://schemas.microsoft.com/office/powerpoint/2010/main" val="115875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oup of flamingos">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a:xfrm>
            <a:off x="4036631" y="2246830"/>
            <a:ext cx="4118736" cy="3009900"/>
          </a:xfrm>
        </p:spPr>
        <p:txBody>
          <a:bodyPr/>
          <a:lstStyle/>
          <a:p>
            <a:r>
              <a:rPr lang="en-US" dirty="0"/>
              <a:t>CLASSIC CODERS:</a:t>
            </a:r>
          </a:p>
          <a:p>
            <a:r>
              <a:rPr lang="en-US" dirty="0"/>
              <a:t>ASWIN</a:t>
            </a:r>
          </a:p>
          <a:p>
            <a:r>
              <a:rPr lang="en-US" dirty="0"/>
              <a:t>aswin.r.2022.aml@ritchennai.edu.in</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dirty="0"/>
              <a:t>INDEX</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3858978190"/>
              </p:ext>
            </p:extLst>
          </p:nvPr>
        </p:nvGraphicFramePr>
        <p:xfrm>
          <a:off x="934657" y="1371600"/>
          <a:ext cx="5412263" cy="10855682"/>
        </p:xfrm>
        <a:graphic>
          <a:graphicData uri="http://schemas.openxmlformats.org/drawingml/2006/table">
            <a:tbl>
              <a:tblPr firstRow="1" bandRow="1"/>
              <a:tblGrid>
                <a:gridCol w="294005">
                  <a:extLst>
                    <a:ext uri="{9D8B030D-6E8A-4147-A177-3AD203B41FA5}">
                      <a16:colId xmlns:a16="http://schemas.microsoft.com/office/drawing/2014/main" val="3217802514"/>
                    </a:ext>
                  </a:extLst>
                </a:gridCol>
                <a:gridCol w="5118258">
                  <a:extLst>
                    <a:ext uri="{9D8B030D-6E8A-4147-A177-3AD203B41FA5}">
                      <a16:colId xmlns:a16="http://schemas.microsoft.com/office/drawing/2014/main" val="3006268266"/>
                    </a:ext>
                  </a:extLst>
                </a:gridCol>
              </a:tblGrid>
              <a:tr h="6218263">
                <a:tc>
                  <a:txBody>
                    <a:bodyPr/>
                    <a:lstStyle/>
                    <a:p>
                      <a:pPr algn="ctr"/>
                      <a:endParaRPr lang="en-US" sz="2400" dirty="0">
                        <a:latin typeface="+mj-lt"/>
                      </a:endParaRPr>
                    </a:p>
                    <a:p>
                      <a:pPr algn="ctr"/>
                      <a:endParaRPr lang="en-US" sz="2400" dirty="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400" dirty="0">
                          <a:latin typeface="Georgia Pro" panose="02040502050405020303" pitchFamily="18" charset="0"/>
                          <a:cs typeface="Posterama" panose="020B0504020200020000" pitchFamily="34" charset="0"/>
                        </a:rPr>
                        <a:t>03. The Evolution of Tolls</a:t>
                      </a:r>
                    </a:p>
                    <a:p>
                      <a:r>
                        <a:rPr lang="en-US" sz="2400" dirty="0">
                          <a:latin typeface="Georgia Pro" panose="02040502050405020303" pitchFamily="18" charset="0"/>
                          <a:cs typeface="Posterama" panose="020B0504020200020000" pitchFamily="34" charset="0"/>
                        </a:rPr>
                        <a:t>04. Problem Statement</a:t>
                      </a:r>
                    </a:p>
                    <a:p>
                      <a:r>
                        <a:rPr lang="en-US" sz="2400" dirty="0">
                          <a:latin typeface="Georgia Pro" panose="02040502050405020303" pitchFamily="18" charset="0"/>
                          <a:cs typeface="Posterama" panose="020B0504020200020000" pitchFamily="34" charset="0"/>
                        </a:rPr>
                        <a:t>05. Proposed Solution</a:t>
                      </a:r>
                    </a:p>
                    <a:p>
                      <a:r>
                        <a:rPr lang="en-US" sz="2400" dirty="0">
                          <a:latin typeface="Georgia Pro" panose="02040502050405020303" pitchFamily="18" charset="0"/>
                          <a:cs typeface="Posterama" panose="020B0504020200020000" pitchFamily="34" charset="0"/>
                        </a:rPr>
                        <a:t>06. Unique Idea Brief</a:t>
                      </a:r>
                    </a:p>
                    <a:p>
                      <a:r>
                        <a:rPr lang="en-US" sz="2400" dirty="0">
                          <a:latin typeface="Georgia Pro" panose="02040502050405020303" pitchFamily="18" charset="0"/>
                          <a:cs typeface="Posterama" panose="020B0504020200020000" pitchFamily="34" charset="0"/>
                        </a:rPr>
                        <a:t>07. Features Offered</a:t>
                      </a:r>
                    </a:p>
                    <a:p>
                      <a:r>
                        <a:rPr lang="en-US" sz="2400" dirty="0">
                          <a:latin typeface="Georgia Pro" panose="02040502050405020303" pitchFamily="18" charset="0"/>
                          <a:cs typeface="Posterama" panose="020B0504020200020000" pitchFamily="34" charset="0"/>
                        </a:rPr>
                        <a:t>10. Process Flow</a:t>
                      </a:r>
                    </a:p>
                    <a:p>
                      <a:r>
                        <a:rPr lang="en-US" sz="2400" dirty="0">
                          <a:latin typeface="Georgia Pro" panose="02040502050405020303" pitchFamily="18" charset="0"/>
                          <a:cs typeface="Posterama" panose="020B0504020200020000" pitchFamily="34" charset="0"/>
                        </a:rPr>
                        <a:t>11. Architecture Diagram</a:t>
                      </a:r>
                    </a:p>
                    <a:p>
                      <a:r>
                        <a:rPr lang="en-US" sz="2400" dirty="0">
                          <a:latin typeface="Georgia Pro" panose="02040502050405020303" pitchFamily="18" charset="0"/>
                          <a:cs typeface="Posterama" panose="020B0504020200020000" pitchFamily="34" charset="0"/>
                        </a:rPr>
                        <a:t>12. Results</a:t>
                      </a:r>
                    </a:p>
                    <a:p>
                      <a:r>
                        <a:rPr lang="en-US" sz="2400" dirty="0">
                          <a:latin typeface="Georgia Pro" panose="02040502050405020303" pitchFamily="18" charset="0"/>
                          <a:cs typeface="Posterama" panose="020B0504020200020000" pitchFamily="34" charset="0"/>
                        </a:rPr>
                        <a:t>15. Technologies used</a:t>
                      </a:r>
                    </a:p>
                    <a:p>
                      <a:r>
                        <a:rPr lang="en-US" sz="2400" dirty="0">
                          <a:latin typeface="Georgia Pro" panose="02040502050405020303" pitchFamily="18" charset="0"/>
                          <a:cs typeface="Posterama" panose="020B0504020200020000" pitchFamily="34" charset="0"/>
                        </a:rPr>
                        <a:t>16. Meet The Team</a:t>
                      </a:r>
                    </a:p>
                    <a:p>
                      <a:r>
                        <a:rPr lang="en-US" sz="2400">
                          <a:latin typeface="Georgia Pro" panose="02040502050405020303" pitchFamily="18" charset="0"/>
                          <a:cs typeface="Posterama" panose="020B0504020200020000" pitchFamily="34" charset="0"/>
                        </a:rPr>
                        <a:t>17. </a:t>
                      </a:r>
                      <a:r>
                        <a:rPr lang="en-US" sz="2400" dirty="0">
                          <a:latin typeface="Georgia Pro" panose="02040502050405020303" pitchFamily="18" charset="0"/>
                          <a:cs typeface="Posterama" panose="020B0504020200020000" pitchFamily="34" charset="0"/>
                        </a:rPr>
                        <a:t>Conclusion</a:t>
                      </a: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p>
                      <a:endParaRPr lang="en-US" sz="2400" dirty="0">
                        <a:latin typeface="Georgia Pro" panose="02040502050405020303" pitchFamily="18" charset="0"/>
                        <a:cs typeface="Posterama" panose="020B0504020200020000" pitchFamily="34"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4363196"/>
                  </a:ext>
                </a:extLst>
              </a:tr>
              <a:tr h="947965">
                <a:tc>
                  <a:txBody>
                    <a:bodyPr/>
                    <a:lstStyle/>
                    <a:p>
                      <a:pPr algn="ctr"/>
                      <a:endParaRPr lang="en-US" sz="3200" dirty="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2039042"/>
                  </a:ext>
                </a:extLst>
              </a:tr>
              <a:tr h="2501077">
                <a:tc>
                  <a:txBody>
                    <a:bodyPr/>
                    <a:lstStyle/>
                    <a:p>
                      <a:pPr algn="ctr"/>
                      <a:endParaRPr lang="en-US" sz="3200" dirty="0">
                        <a:latin typeface="+mj-lt"/>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sz="2000" dirty="0">
                        <a:latin typeface="Georgia Pro" panose="02040502050405020303" pitchFamily="18" charset="0"/>
                        <a:cs typeface="Posterama" panose="020B0504020200020000" pitchFamily="34"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1766396"/>
                  </a:ext>
                </a:extLst>
              </a:tr>
            </a:tbl>
          </a:graphicData>
        </a:graphic>
      </p:graphicFrame>
      <p:pic>
        <p:nvPicPr>
          <p:cNvPr id="4" name="Picture Placeholder 3" descr="A close up of a plant">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p:pic>
      <p:pic>
        <p:nvPicPr>
          <p:cNvPr id="10" name="Picture Placeholder 9">
            <a:extLst>
              <a:ext uri="{FF2B5EF4-FFF2-40B4-BE49-F238E27FC236}">
                <a16:creationId xmlns:a16="http://schemas.microsoft.com/office/drawing/2014/main" id="{AC4CBA00-F73E-0B16-377A-6A717129BFE2}"/>
              </a:ext>
            </a:extLst>
          </p:cNvPr>
          <p:cNvPicPr>
            <a:picLocks noGrp="1" noChangeAspect="1"/>
          </p:cNvPicPr>
          <p:nvPr>
            <p:ph type="pic" sz="quarter" idx="12"/>
          </p:nvPr>
        </p:nvPicPr>
        <p:blipFill>
          <a:blip r:embed="rId4"/>
          <a:srcRect l="10117" r="10117"/>
          <a:stretch>
            <a:fillRect/>
          </a:stretch>
        </p:blipFill>
        <p:spPr/>
      </p:pic>
    </p:spTree>
    <p:extLst>
      <p:ext uri="{BB962C8B-B14F-4D97-AF65-F5344CB8AC3E}">
        <p14:creationId xmlns:p14="http://schemas.microsoft.com/office/powerpoint/2010/main" val="109939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CF8B49-0968-464D-E865-E529E5203DD8}"/>
              </a:ext>
            </a:extLst>
          </p:cNvPr>
          <p:cNvSpPr>
            <a:spLocks noGrp="1"/>
          </p:cNvSpPr>
          <p:nvPr>
            <p:ph sz="half" idx="2"/>
          </p:nvPr>
        </p:nvSpPr>
        <p:spPr>
          <a:xfrm>
            <a:off x="500139" y="2374753"/>
            <a:ext cx="6276848" cy="1563624"/>
          </a:xfrm>
        </p:spPr>
        <p:txBody>
          <a:bodyPr/>
          <a:lstStyle/>
          <a:p>
            <a:r>
              <a:rPr lang="en-US" sz="1600" i="1" dirty="0">
                <a:solidFill>
                  <a:srgbClr val="002060"/>
                </a:solidFill>
                <a:latin typeface="+mj-lt"/>
              </a:rPr>
              <a:t>Originating in the early Roman Empire and ancient Greece, tolls were first introduced to fund the construction and upkeep of roads, ensuring safe and reliable travel for traders and citizens.</a:t>
            </a:r>
          </a:p>
          <a:p>
            <a:r>
              <a:rPr lang="en-US" sz="1600" i="1" dirty="0">
                <a:solidFill>
                  <a:srgbClr val="002060"/>
                </a:solidFill>
                <a:latin typeface="+mj-lt"/>
              </a:rPr>
              <a:t>Throughout the Middle Ages, tolls became a common means for lords and monarchs to generate revenue, supporting the construction of bridges and highways.</a:t>
            </a:r>
          </a:p>
          <a:p>
            <a:r>
              <a:rPr lang="en-US" sz="1600" i="1" dirty="0">
                <a:solidFill>
                  <a:srgbClr val="002060"/>
                </a:solidFill>
                <a:latin typeface="+mj-lt"/>
              </a:rPr>
              <a:t>In the modern era, the advent of automobiles and the exponential growth of road networks necessitated further advancements, giving rise to electronic toll collection systems that aimed to reduce congestion and enhance efficiency.</a:t>
            </a:r>
          </a:p>
        </p:txBody>
      </p:sp>
      <p:sp>
        <p:nvSpPr>
          <p:cNvPr id="7" name="Text Placeholder 6">
            <a:extLst>
              <a:ext uri="{FF2B5EF4-FFF2-40B4-BE49-F238E27FC236}">
                <a16:creationId xmlns:a16="http://schemas.microsoft.com/office/drawing/2014/main" id="{950D6B7E-A79F-6CDF-DAF4-2F1BE6A76A69}"/>
              </a:ext>
            </a:extLst>
          </p:cNvPr>
          <p:cNvSpPr>
            <a:spLocks noGrp="1"/>
          </p:cNvSpPr>
          <p:nvPr>
            <p:ph type="body" sz="quarter" idx="3"/>
          </p:nvPr>
        </p:nvSpPr>
        <p:spPr>
          <a:xfrm>
            <a:off x="1007872" y="6072485"/>
            <a:ext cx="5157216" cy="338328"/>
          </a:xfrm>
        </p:spPr>
        <p:txBody>
          <a:bodyPr/>
          <a:lstStyle/>
          <a:p>
            <a:endParaRPr lang="en-IN" dirty="0"/>
          </a:p>
        </p:txBody>
      </p:sp>
      <p:sp>
        <p:nvSpPr>
          <p:cNvPr id="13" name="Date Placeholder 12">
            <a:extLst>
              <a:ext uri="{FF2B5EF4-FFF2-40B4-BE49-F238E27FC236}">
                <a16:creationId xmlns:a16="http://schemas.microsoft.com/office/drawing/2014/main" id="{B5B41A9F-C271-C53D-1D59-DA8BA68BE0EF}"/>
              </a:ext>
            </a:extLst>
          </p:cNvPr>
          <p:cNvSpPr>
            <a:spLocks noGrp="1"/>
          </p:cNvSpPr>
          <p:nvPr>
            <p:ph type="dt" sz="half" idx="10"/>
          </p:nvPr>
        </p:nvSpPr>
        <p:spPr/>
        <p:txBody>
          <a:bodyPr/>
          <a:lstStyle/>
          <a:p>
            <a:r>
              <a:rPr lang="en-US" dirty="0"/>
              <a:t>20XX</a:t>
            </a:r>
          </a:p>
        </p:txBody>
      </p:sp>
      <p:sp>
        <p:nvSpPr>
          <p:cNvPr id="14" name="Footer Placeholder 13">
            <a:extLst>
              <a:ext uri="{FF2B5EF4-FFF2-40B4-BE49-F238E27FC236}">
                <a16:creationId xmlns:a16="http://schemas.microsoft.com/office/drawing/2014/main" id="{57D15505-054A-CEC3-F847-B2F50C2FCCEA}"/>
              </a:ext>
            </a:extLst>
          </p:cNvPr>
          <p:cNvSpPr>
            <a:spLocks noGrp="1"/>
          </p:cNvSpPr>
          <p:nvPr>
            <p:ph type="ftr" sz="quarter" idx="11"/>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2"/>
          </p:nvPr>
        </p:nvSpPr>
        <p:spPr/>
        <p:txBody>
          <a:bodyPr/>
          <a:lstStyle/>
          <a:p>
            <a:r>
              <a:rPr lang="en-US" dirty="0"/>
              <a:t>3</a:t>
            </a:r>
          </a:p>
        </p:txBody>
      </p:sp>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715128" y="951083"/>
            <a:ext cx="9109829" cy="713232"/>
          </a:xfrm>
        </p:spPr>
        <p:txBody>
          <a:bodyPr/>
          <a:lstStyle/>
          <a:p>
            <a:r>
              <a:rPr lang="en-US" sz="2800" b="1" dirty="0">
                <a:latin typeface="Arial Rounded MT Bold" panose="020F0704030504030204" pitchFamily="34" charset="0"/>
              </a:rPr>
              <a:t>From Ancient Roads to Modern </a:t>
            </a:r>
            <a:br>
              <a:rPr lang="en-US" sz="2800" b="1" dirty="0">
                <a:latin typeface="Arial Rounded MT Bold" panose="020F0704030504030204" pitchFamily="34" charset="0"/>
              </a:rPr>
            </a:br>
            <a:r>
              <a:rPr lang="en-US" sz="2800" b="1" dirty="0">
                <a:latin typeface="Arial Rounded MT Bold" panose="020F0704030504030204" pitchFamily="34" charset="0"/>
              </a:rPr>
              <a:t>Highways: </a:t>
            </a:r>
            <a:br>
              <a:rPr lang="en-US" sz="2800" b="1" dirty="0">
                <a:latin typeface="Arial Rounded MT Bold" panose="020F0704030504030204" pitchFamily="34" charset="0"/>
              </a:rPr>
            </a:br>
            <a:br>
              <a:rPr lang="en-US" sz="2800" b="1" dirty="0">
                <a:latin typeface="Arial Rounded MT Bold" panose="020F0704030504030204" pitchFamily="34" charset="0"/>
              </a:rPr>
            </a:br>
            <a:r>
              <a:rPr lang="en-US" sz="2000" dirty="0">
                <a:latin typeface="Arial Rounded MT Bold" panose="020F0704030504030204" pitchFamily="34" charset="0"/>
              </a:rPr>
              <a:t>The Evolution of Toll Systems</a:t>
            </a:r>
          </a:p>
        </p:txBody>
      </p:sp>
      <p:pic>
        <p:nvPicPr>
          <p:cNvPr id="20" name="Picture Placeholder 19">
            <a:extLst>
              <a:ext uri="{FF2B5EF4-FFF2-40B4-BE49-F238E27FC236}">
                <a16:creationId xmlns:a16="http://schemas.microsoft.com/office/drawing/2014/main" id="{E72ACC5D-2DEC-A0E8-F704-17EF4B9C855F}"/>
              </a:ext>
            </a:extLst>
          </p:cNvPr>
          <p:cNvPicPr>
            <a:picLocks noGrp="1" noChangeAspect="1"/>
          </p:cNvPicPr>
          <p:nvPr>
            <p:ph type="pic" sz="quarter" idx="15"/>
          </p:nvPr>
        </p:nvPicPr>
        <p:blipFill>
          <a:blip r:embed="rId2"/>
          <a:srcRect l="7618" r="7618"/>
          <a:stretch>
            <a:fillRect/>
          </a:stretch>
        </p:blipFill>
        <p:spPr>
          <a:xfrm>
            <a:off x="7007192" y="793750"/>
            <a:ext cx="3320715" cy="5190998"/>
          </a:xfrm>
        </p:spPr>
      </p:pic>
    </p:spTree>
    <p:extLst>
      <p:ext uri="{BB962C8B-B14F-4D97-AF65-F5344CB8AC3E}">
        <p14:creationId xmlns:p14="http://schemas.microsoft.com/office/powerpoint/2010/main" val="140861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F5A2B9E-1F41-14F4-35A8-2C564BD16CF7}"/>
              </a:ext>
            </a:extLst>
          </p:cNvPr>
          <p:cNvSpPr>
            <a:spLocks noGrp="1"/>
          </p:cNvSpPr>
          <p:nvPr>
            <p:ph type="title"/>
          </p:nvPr>
        </p:nvSpPr>
        <p:spPr/>
        <p:txBody>
          <a:bodyPr/>
          <a:lstStyle/>
          <a:p>
            <a:r>
              <a:rPr lang="en-IN" b="1" dirty="0"/>
              <a:t>PROBLEM STATEMENT</a:t>
            </a:r>
          </a:p>
        </p:txBody>
      </p:sp>
      <p:sp>
        <p:nvSpPr>
          <p:cNvPr id="6" name="Date Placeholder 5">
            <a:extLst>
              <a:ext uri="{FF2B5EF4-FFF2-40B4-BE49-F238E27FC236}">
                <a16:creationId xmlns:a16="http://schemas.microsoft.com/office/drawing/2014/main" id="{969D99B5-B784-E1D8-5C00-0B58C17D684B}"/>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7F4B83CD-FF06-6D0A-D91F-2D7E2DA299FA}"/>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8060F6F-526A-770F-6909-06759133F523}"/>
              </a:ext>
            </a:extLst>
          </p:cNvPr>
          <p:cNvSpPr>
            <a:spLocks noGrp="1"/>
          </p:cNvSpPr>
          <p:nvPr>
            <p:ph type="sldNum" sz="quarter" idx="12"/>
          </p:nvPr>
        </p:nvSpPr>
        <p:spPr/>
        <p:txBody>
          <a:bodyPr/>
          <a:lstStyle/>
          <a:p>
            <a:fld id="{B776CE9F-4BD8-A748-847B-B97BB3C5BACA}" type="slidenum">
              <a:rPr lang="en-US" smtClean="0"/>
              <a:t>4</a:t>
            </a:fld>
            <a:endParaRPr lang="en-US" dirty="0"/>
          </a:p>
        </p:txBody>
      </p:sp>
      <p:sp>
        <p:nvSpPr>
          <p:cNvPr id="13" name="TextBox 12">
            <a:extLst>
              <a:ext uri="{FF2B5EF4-FFF2-40B4-BE49-F238E27FC236}">
                <a16:creationId xmlns:a16="http://schemas.microsoft.com/office/drawing/2014/main" id="{A1E0B536-F2EC-0C12-0F24-AA843EC19544}"/>
              </a:ext>
            </a:extLst>
          </p:cNvPr>
          <p:cNvSpPr txBox="1"/>
          <p:nvPr/>
        </p:nvSpPr>
        <p:spPr>
          <a:xfrm>
            <a:off x="806196" y="1390322"/>
            <a:ext cx="10776926" cy="3416320"/>
          </a:xfrm>
          <a:prstGeom prst="rect">
            <a:avLst/>
          </a:prstGeom>
          <a:noFill/>
        </p:spPr>
        <p:txBody>
          <a:bodyPr wrap="square" rtlCol="0">
            <a:spAutoFit/>
          </a:bodyPr>
          <a:lstStyle/>
          <a:p>
            <a:r>
              <a:rPr lang="en-US" sz="1600" i="1" dirty="0">
                <a:latin typeface="+mj-lt"/>
              </a:rPr>
              <a:t>Manual toll collection processes are often inefficient, leading to long queues and traffic congestion at toll booths. This wastes time for commuters and contributes to increased fuel consumption and environmental pollution. Additionally, manual systems are prone to human errors and fraud, resulting in revenue losses.</a:t>
            </a:r>
          </a:p>
          <a:p>
            <a:endParaRPr lang="en-US" sz="1600" i="1" dirty="0">
              <a:latin typeface="+mj-lt"/>
            </a:endParaRPr>
          </a:p>
          <a:p>
            <a:r>
              <a:rPr lang="en-US" sz="1600" i="1" dirty="0">
                <a:latin typeface="+mj-lt"/>
              </a:rPr>
              <a:t>With the rapid advancement of technology and the growing number of vehicles on the road, there is a pressing need for a more efficient, accurate, and user-friendly toll collection system. Though an improvement, the current electronic toll collection systems like fast tags still have limitations in terms of scalability, dynamic pricing, and integration with various payment methods. Moreover, these systems cannot often provide real-time data and analytics that could enhance traffic management and decision-making.</a:t>
            </a:r>
          </a:p>
          <a:p>
            <a:endParaRPr lang="en-US" dirty="0">
              <a:latin typeface="+mj-lt"/>
            </a:endParaRPr>
          </a:p>
          <a:p>
            <a:endParaRPr lang="en-US" dirty="0">
              <a:latin typeface="+mj-lt"/>
            </a:endParaRPr>
          </a:p>
          <a:p>
            <a:endParaRPr lang="en-US" dirty="0">
              <a:latin typeface="+mj-lt"/>
            </a:endParaRPr>
          </a:p>
          <a:p>
            <a:endParaRPr lang="en-IN" dirty="0">
              <a:latin typeface="+mj-lt"/>
            </a:endParaRPr>
          </a:p>
        </p:txBody>
      </p:sp>
      <p:pic>
        <p:nvPicPr>
          <p:cNvPr id="1028" name="Picture 4" descr="Electronic Toll Gate Collection: Over 114 Royalty-Free Licensable Stock  Illustrations &amp; Drawings | Shutterstock">
            <a:extLst>
              <a:ext uri="{FF2B5EF4-FFF2-40B4-BE49-F238E27FC236}">
                <a16:creationId xmlns:a16="http://schemas.microsoft.com/office/drawing/2014/main" id="{D15266FD-A4AA-3123-4B98-B9329C4D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873" y="3814022"/>
            <a:ext cx="4749572" cy="250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93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52D52B8D-ACDA-6982-7904-EE402ED76998}"/>
              </a:ext>
            </a:extLst>
          </p:cNvPr>
          <p:cNvPicPr>
            <a:picLocks noGrp="1" noChangeAspect="1"/>
          </p:cNvPicPr>
          <p:nvPr>
            <p:ph type="pic" sz="quarter" idx="11"/>
          </p:nvPr>
        </p:nvPicPr>
        <p:blipFill>
          <a:blip r:embed="rId2"/>
          <a:srcRect t="2000" b="2000"/>
          <a:stretch>
            <a:fillRect/>
          </a:stretch>
        </p:blipFill>
        <p:spPr/>
      </p:pic>
      <p:sp>
        <p:nvSpPr>
          <p:cNvPr id="12" name="Title 11">
            <a:extLst>
              <a:ext uri="{FF2B5EF4-FFF2-40B4-BE49-F238E27FC236}">
                <a16:creationId xmlns:a16="http://schemas.microsoft.com/office/drawing/2014/main" id="{DF41866A-282C-B76E-9964-A3EF4DFE7657}"/>
              </a:ext>
            </a:extLst>
          </p:cNvPr>
          <p:cNvSpPr>
            <a:spLocks noGrp="1"/>
          </p:cNvSpPr>
          <p:nvPr>
            <p:ph type="title"/>
          </p:nvPr>
        </p:nvSpPr>
        <p:spPr/>
        <p:txBody>
          <a:bodyPr/>
          <a:lstStyle/>
          <a:p>
            <a:r>
              <a:rPr lang="en-IN" b="1" dirty="0"/>
              <a:t>PROPOSED SOLUTION</a:t>
            </a:r>
          </a:p>
        </p:txBody>
      </p:sp>
      <p:sp>
        <p:nvSpPr>
          <p:cNvPr id="13" name="Content Placeholder 12">
            <a:extLst>
              <a:ext uri="{FF2B5EF4-FFF2-40B4-BE49-F238E27FC236}">
                <a16:creationId xmlns:a16="http://schemas.microsoft.com/office/drawing/2014/main" id="{C5297527-493B-7628-6886-A5EAD584C673}"/>
              </a:ext>
            </a:extLst>
          </p:cNvPr>
          <p:cNvSpPr>
            <a:spLocks noGrp="1"/>
          </p:cNvSpPr>
          <p:nvPr>
            <p:ph sz="quarter" idx="10"/>
          </p:nvPr>
        </p:nvSpPr>
        <p:spPr>
          <a:xfrm>
            <a:off x="740229" y="1821146"/>
            <a:ext cx="6374674" cy="4571996"/>
          </a:xfrm>
        </p:spPr>
        <p:txBody>
          <a:bodyPr/>
          <a:lstStyle/>
          <a:p>
            <a:r>
              <a:rPr lang="en-US" sz="2000" i="1" dirty="0">
                <a:latin typeface="+mj-lt"/>
              </a:rPr>
              <a:t>We propose the development of a GPS Toll-based System Simulation using Python. This project aims to create a comprehensive simulation that models real-time vehicle movement, automates toll calculations based on distance traveled, and supports dynamic pricing and multiple payment options. </a:t>
            </a:r>
          </a:p>
          <a:p>
            <a:endParaRPr lang="en-US" sz="2000" i="1" dirty="0">
              <a:latin typeface="+mj-lt"/>
            </a:endParaRPr>
          </a:p>
          <a:p>
            <a:r>
              <a:rPr lang="en-US" sz="2000" i="1" dirty="0">
                <a:latin typeface="+mj-lt"/>
              </a:rPr>
              <a:t>This innovative solution has the potential to transform the tolling industry, making it more efficient, transparent, and adaptable to future advancements.</a:t>
            </a:r>
            <a:endParaRPr lang="en-IN" sz="2000" i="1" dirty="0">
              <a:latin typeface="+mj-lt"/>
            </a:endParaRPr>
          </a:p>
        </p:txBody>
      </p:sp>
      <p:pic>
        <p:nvPicPr>
          <p:cNvPr id="11" name="Picture Placeholder 10">
            <a:extLst>
              <a:ext uri="{FF2B5EF4-FFF2-40B4-BE49-F238E27FC236}">
                <a16:creationId xmlns:a16="http://schemas.microsoft.com/office/drawing/2014/main" id="{59D2812D-2580-847C-E5C6-D85B3D6C4605}"/>
              </a:ext>
            </a:extLst>
          </p:cNvPr>
          <p:cNvPicPr>
            <a:picLocks noGrp="1" noChangeAspect="1"/>
          </p:cNvPicPr>
          <p:nvPr>
            <p:ph type="pic" sz="quarter" idx="12"/>
          </p:nvPr>
        </p:nvPicPr>
        <p:blipFill>
          <a:blip r:embed="rId3"/>
          <a:srcRect/>
          <a:stretch/>
        </p:blipFill>
        <p:spPr/>
      </p:pic>
      <p:sp>
        <p:nvSpPr>
          <p:cNvPr id="3" name="Date Placeholder 2">
            <a:extLst>
              <a:ext uri="{FF2B5EF4-FFF2-40B4-BE49-F238E27FC236}">
                <a16:creationId xmlns:a16="http://schemas.microsoft.com/office/drawing/2014/main" id="{3F6A1BF3-F7CA-CE7F-C08D-196C78BCB95B}"/>
              </a:ext>
            </a:extLst>
          </p:cNvPr>
          <p:cNvSpPr>
            <a:spLocks noGrp="1"/>
          </p:cNvSpPr>
          <p:nvPr>
            <p:ph type="dt" sz="half" idx="4294967295"/>
          </p:nvPr>
        </p:nvSpPr>
        <p:spPr>
          <a:xfrm>
            <a:off x="11433175" y="6327775"/>
            <a:ext cx="758825" cy="274638"/>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2AF2D07D-568B-A27F-3563-B5C495B8EC8D}"/>
              </a:ext>
            </a:extLst>
          </p:cNvPr>
          <p:cNvSpPr>
            <a:spLocks noGrp="1"/>
          </p:cNvSpPr>
          <p:nvPr>
            <p:ph type="ftr" sz="quarter" idx="4294967295"/>
          </p:nvPr>
        </p:nvSpPr>
        <p:spPr>
          <a:xfrm>
            <a:off x="0" y="6327775"/>
            <a:ext cx="1517650" cy="274638"/>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FC493FC-3214-6415-B4B6-F399920947B3}"/>
              </a:ext>
            </a:extLst>
          </p:cNvPr>
          <p:cNvSpPr>
            <a:spLocks noGrp="1"/>
          </p:cNvSpPr>
          <p:nvPr>
            <p:ph type="sldNum" sz="quarter" idx="4294967295"/>
          </p:nvPr>
        </p:nvSpPr>
        <p:spPr>
          <a:xfrm>
            <a:off x="0" y="6327775"/>
            <a:ext cx="339725" cy="338138"/>
          </a:xfrm>
        </p:spPr>
        <p:txBody>
          <a:bodyPr/>
          <a:lstStyle/>
          <a:p>
            <a:fld id="{B776CE9F-4BD8-A748-847B-B97BB3C5BACA}" type="slidenum">
              <a:rPr lang="en-US" smtClean="0"/>
              <a:t>5</a:t>
            </a:fld>
            <a:endParaRPr lang="en-US" dirty="0"/>
          </a:p>
        </p:txBody>
      </p:sp>
    </p:spTree>
    <p:extLst>
      <p:ext uri="{BB962C8B-B14F-4D97-AF65-F5344CB8AC3E}">
        <p14:creationId xmlns:p14="http://schemas.microsoft.com/office/powerpoint/2010/main" val="349250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693846-D031-781E-A266-96E6EEBC4B1F}"/>
              </a:ext>
            </a:extLst>
          </p:cNvPr>
          <p:cNvPicPr>
            <a:picLocks noChangeAspect="1"/>
          </p:cNvPicPr>
          <p:nvPr/>
        </p:nvPicPr>
        <p:blipFill>
          <a:blip r:embed="rId2"/>
          <a:stretch>
            <a:fillRect/>
          </a:stretch>
        </p:blipFill>
        <p:spPr>
          <a:xfrm>
            <a:off x="7794171" y="1"/>
            <a:ext cx="4397829" cy="6857999"/>
          </a:xfrm>
          <a:prstGeom prst="rect">
            <a:avLst/>
          </a:prstGeom>
        </p:spPr>
      </p:pic>
      <p:sp>
        <p:nvSpPr>
          <p:cNvPr id="6" name="Title 5">
            <a:extLst>
              <a:ext uri="{FF2B5EF4-FFF2-40B4-BE49-F238E27FC236}">
                <a16:creationId xmlns:a16="http://schemas.microsoft.com/office/drawing/2014/main" id="{63B8FAB1-F4BC-1262-02C4-1DFD28221245}"/>
              </a:ext>
            </a:extLst>
          </p:cNvPr>
          <p:cNvSpPr>
            <a:spLocks noGrp="1"/>
          </p:cNvSpPr>
          <p:nvPr>
            <p:ph type="title"/>
          </p:nvPr>
        </p:nvSpPr>
        <p:spPr>
          <a:xfrm>
            <a:off x="585216" y="539496"/>
            <a:ext cx="5441115" cy="713232"/>
          </a:xfrm>
        </p:spPr>
        <p:txBody>
          <a:bodyPr/>
          <a:lstStyle/>
          <a:p>
            <a:r>
              <a:rPr lang="en-IN" b="1" dirty="0"/>
              <a:t>UNIQUE IDEA BRIEF</a:t>
            </a:r>
          </a:p>
        </p:txBody>
      </p:sp>
      <p:sp>
        <p:nvSpPr>
          <p:cNvPr id="7" name="Content Placeholder 6">
            <a:extLst>
              <a:ext uri="{FF2B5EF4-FFF2-40B4-BE49-F238E27FC236}">
                <a16:creationId xmlns:a16="http://schemas.microsoft.com/office/drawing/2014/main" id="{8A06A972-6644-8AD8-8D35-C1256D3E0364}"/>
              </a:ext>
            </a:extLst>
          </p:cNvPr>
          <p:cNvSpPr>
            <a:spLocks noGrp="1"/>
          </p:cNvSpPr>
          <p:nvPr>
            <p:ph idx="1"/>
          </p:nvPr>
        </p:nvSpPr>
        <p:spPr>
          <a:xfrm>
            <a:off x="448056" y="1314994"/>
            <a:ext cx="6954230" cy="5543006"/>
          </a:xfrm>
        </p:spPr>
        <p:txBody>
          <a:bodyPr/>
          <a:lstStyle/>
          <a:p>
            <a:endParaRPr lang="en-US" sz="1600" i="1" dirty="0">
              <a:latin typeface="+mj-lt"/>
            </a:endParaRPr>
          </a:p>
          <a:p>
            <a:r>
              <a:rPr lang="en-US" sz="1600" i="1" dirty="0">
                <a:latin typeface="+mj-lt"/>
              </a:rPr>
              <a:t>This project is designed to be a comprehensive and innovative simulation that models real-time vehicle movement, automates toll calculations based on the distance traveled, and supports dynamic pricing and multiple payment options.</a:t>
            </a:r>
          </a:p>
          <a:p>
            <a:endParaRPr lang="en-US" sz="1600" i="1" dirty="0">
              <a:latin typeface="+mj-lt"/>
            </a:endParaRPr>
          </a:p>
          <a:p>
            <a:r>
              <a:rPr lang="en-US" sz="1600" i="1" dirty="0">
                <a:latin typeface="+mj-lt"/>
              </a:rPr>
              <a:t>By leveraging advanced technologies such as </a:t>
            </a:r>
            <a:r>
              <a:rPr lang="en-US" sz="1600" i="1" dirty="0" err="1">
                <a:latin typeface="+mj-lt"/>
              </a:rPr>
              <a:t>SimPy</a:t>
            </a:r>
            <a:r>
              <a:rPr lang="en-US" sz="1600" i="1" dirty="0">
                <a:latin typeface="+mj-lt"/>
              </a:rPr>
              <a:t> for discrete-event simulation, </a:t>
            </a:r>
            <a:r>
              <a:rPr lang="en-US" sz="1600" i="1" dirty="0" err="1">
                <a:latin typeface="+mj-lt"/>
              </a:rPr>
              <a:t>GeoPandas</a:t>
            </a:r>
            <a:r>
              <a:rPr lang="en-US" sz="1600" i="1" dirty="0">
                <a:latin typeface="+mj-lt"/>
              </a:rPr>
              <a:t> for spatial data analysis, and GPS tracking for real-time location monitoring, our system aims to revolutionize toll collection. Our solution enhances efficiency, significantly reduces traffic congestion, and provides a seamless and user-friendly experience.</a:t>
            </a:r>
          </a:p>
          <a:p>
            <a:endParaRPr lang="en-US" sz="1600" i="1" dirty="0">
              <a:latin typeface="+mj-lt"/>
            </a:endParaRPr>
          </a:p>
          <a:p>
            <a:r>
              <a:rPr lang="en-US" sz="1600" i="1" dirty="0">
                <a:latin typeface="+mj-lt"/>
              </a:rPr>
              <a:t>A key differentiator of our project is the integration of a real-time GPS application that enables live location tracking, feeding accurate data into our simulation. This ensures our system is not only theoretical but also practically viable and scalable. This GPS app allows us to monitor the live location of vehicles and load this data into our simulation, creating a dynamic and interactive tolling experience.</a:t>
            </a:r>
          </a:p>
          <a:p>
            <a:endParaRPr lang="en-IN" dirty="0"/>
          </a:p>
        </p:txBody>
      </p:sp>
    </p:spTree>
    <p:extLst>
      <p:ext uri="{BB962C8B-B14F-4D97-AF65-F5344CB8AC3E}">
        <p14:creationId xmlns:p14="http://schemas.microsoft.com/office/powerpoint/2010/main" val="54779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EB88-4023-C676-1A58-ED4A76A43F3E}"/>
              </a:ext>
            </a:extLst>
          </p:cNvPr>
          <p:cNvSpPr>
            <a:spLocks noGrp="1"/>
          </p:cNvSpPr>
          <p:nvPr>
            <p:ph type="title"/>
          </p:nvPr>
        </p:nvSpPr>
        <p:spPr/>
        <p:txBody>
          <a:bodyPr/>
          <a:lstStyle/>
          <a:p>
            <a:r>
              <a:rPr lang="en-IN" b="1" dirty="0"/>
              <a:t>FEATURES OFFERED</a:t>
            </a:r>
          </a:p>
        </p:txBody>
      </p:sp>
      <p:sp>
        <p:nvSpPr>
          <p:cNvPr id="7" name="Content Placeholder 6">
            <a:extLst>
              <a:ext uri="{FF2B5EF4-FFF2-40B4-BE49-F238E27FC236}">
                <a16:creationId xmlns:a16="http://schemas.microsoft.com/office/drawing/2014/main" id="{6D717C40-1829-4AEC-0837-D90B33C74847}"/>
              </a:ext>
            </a:extLst>
          </p:cNvPr>
          <p:cNvSpPr>
            <a:spLocks noGrp="1"/>
          </p:cNvSpPr>
          <p:nvPr>
            <p:ph sz="quarter" idx="10"/>
          </p:nvPr>
        </p:nvSpPr>
        <p:spPr>
          <a:xfrm>
            <a:off x="448057" y="1284514"/>
            <a:ext cx="7361688" cy="4791891"/>
          </a:xfrm>
        </p:spPr>
        <p:txBody>
          <a:bodyPr/>
          <a:lstStyle/>
          <a:p>
            <a:r>
              <a:rPr lang="en-US" sz="1400" i="1" dirty="0">
                <a:latin typeface="+mj-lt"/>
              </a:rPr>
              <a:t>Our GPS Toll-based System Simulation offers a host of advanced features designed to enhance the efficiency, accuracy, and user experience of toll collection systems. Here are the key features:</a:t>
            </a:r>
          </a:p>
          <a:p>
            <a:r>
              <a:rPr lang="en-US" sz="1800" b="1" i="1" dirty="0">
                <a:latin typeface="+mj-lt"/>
              </a:rPr>
              <a:t>1. Live GPS Integration</a:t>
            </a:r>
            <a:endParaRPr lang="en-US" sz="1800" i="1" dirty="0">
              <a:latin typeface="+mj-lt"/>
            </a:endParaRPr>
          </a:p>
          <a:p>
            <a:pPr>
              <a:buFont typeface="Arial" panose="020B0604020202020204" pitchFamily="34" charset="0"/>
              <a:buChar char="•"/>
            </a:pPr>
            <a:r>
              <a:rPr lang="en-US" sz="1400" b="1" i="1" dirty="0">
                <a:latin typeface="+mj-lt"/>
              </a:rPr>
              <a:t>Real-Time Data Feed</a:t>
            </a:r>
            <a:r>
              <a:rPr lang="en-US" sz="1400" i="1" dirty="0">
                <a:latin typeface="+mj-lt"/>
              </a:rPr>
              <a:t>: Our GPS application provides live location data, which is continuously fed into the simulation for accurate and up-to-date tracking.</a:t>
            </a:r>
          </a:p>
          <a:p>
            <a:pPr>
              <a:buFont typeface="Arial" panose="020B0604020202020204" pitchFamily="34" charset="0"/>
              <a:buChar char="•"/>
            </a:pPr>
            <a:r>
              <a:rPr lang="en-US" sz="1400" b="1" i="1" dirty="0">
                <a:latin typeface="+mj-lt"/>
              </a:rPr>
              <a:t>Enhanced Accuracy</a:t>
            </a:r>
            <a:r>
              <a:rPr lang="en-US" sz="1400" i="1" dirty="0">
                <a:latin typeface="+mj-lt"/>
              </a:rPr>
              <a:t>: Real-time GPS data ensures the simulation closely mirrors actual vehicle movements and traffic patterns.</a:t>
            </a:r>
          </a:p>
          <a:p>
            <a:pPr>
              <a:buFont typeface="Arial" panose="020B0604020202020204" pitchFamily="34" charset="0"/>
              <a:buChar char="•"/>
            </a:pPr>
            <a:endParaRPr lang="en-US" sz="1400" i="1" dirty="0">
              <a:latin typeface="+mj-lt"/>
            </a:endParaRPr>
          </a:p>
          <a:p>
            <a:r>
              <a:rPr lang="en-US" sz="1800" b="1" i="1" dirty="0">
                <a:latin typeface="+mj-lt"/>
              </a:rPr>
              <a:t>2. Real-Time Vehicle Movement Simulation</a:t>
            </a:r>
            <a:endParaRPr lang="en-US" sz="1800" i="1" dirty="0">
              <a:latin typeface="+mj-lt"/>
            </a:endParaRPr>
          </a:p>
          <a:p>
            <a:pPr>
              <a:buFont typeface="Arial" panose="020B0604020202020204" pitchFamily="34" charset="0"/>
              <a:buChar char="•"/>
            </a:pPr>
            <a:r>
              <a:rPr lang="en-US" sz="1400" b="1" i="1" dirty="0">
                <a:latin typeface="+mj-lt"/>
              </a:rPr>
              <a:t>Accurate Modeling</a:t>
            </a:r>
            <a:r>
              <a:rPr lang="en-US" sz="1400" i="1" dirty="0">
                <a:latin typeface="+mj-lt"/>
              </a:rPr>
              <a:t>: The system simulates the real-time movement of vehicles, providing a realistic representation of traffic flow and toll collection scenarios.</a:t>
            </a:r>
          </a:p>
          <a:p>
            <a:pPr>
              <a:buFont typeface="Arial" panose="020B0604020202020204" pitchFamily="34" charset="0"/>
              <a:buChar char="•"/>
            </a:pPr>
            <a:r>
              <a:rPr lang="en-US" sz="1400" b="1" i="1" dirty="0">
                <a:latin typeface="+mj-lt"/>
              </a:rPr>
              <a:t>Dynamic Tracking</a:t>
            </a:r>
            <a:r>
              <a:rPr lang="en-US" sz="1400" i="1" dirty="0">
                <a:latin typeface="+mj-lt"/>
              </a:rPr>
              <a:t>: Vehicles are tracked continuously, ensuring the simulation reflects actual road conditions and vehicle behavior.</a:t>
            </a:r>
          </a:p>
          <a:p>
            <a:pPr>
              <a:buFont typeface="Arial" panose="020B0604020202020204" pitchFamily="34" charset="0"/>
              <a:buChar char="•"/>
            </a:pPr>
            <a:endParaRPr lang="en-US" sz="1400" i="1" dirty="0">
              <a:latin typeface="+mj-lt"/>
            </a:endParaRPr>
          </a:p>
          <a:p>
            <a:endParaRPr lang="en-US" i="1" dirty="0">
              <a:latin typeface="+mj-lt"/>
            </a:endParaRPr>
          </a:p>
          <a:p>
            <a:endParaRPr lang="en-IN" dirty="0"/>
          </a:p>
        </p:txBody>
      </p:sp>
      <p:pic>
        <p:nvPicPr>
          <p:cNvPr id="11" name="Picture Placeholder 10">
            <a:extLst>
              <a:ext uri="{FF2B5EF4-FFF2-40B4-BE49-F238E27FC236}">
                <a16:creationId xmlns:a16="http://schemas.microsoft.com/office/drawing/2014/main" id="{92F1D481-91F3-EBC1-A9F5-CD336DFBC658}"/>
              </a:ext>
            </a:extLst>
          </p:cNvPr>
          <p:cNvPicPr>
            <a:picLocks noGrp="1" noChangeAspect="1"/>
          </p:cNvPicPr>
          <p:nvPr>
            <p:ph type="pic" sz="quarter" idx="12"/>
          </p:nvPr>
        </p:nvPicPr>
        <p:blipFill>
          <a:blip r:embed="rId2"/>
          <a:srcRect l="26" r="26"/>
          <a:stretch>
            <a:fillRect/>
          </a:stretch>
        </p:blipFill>
        <p:spPr>
          <a:xfrm>
            <a:off x="7809745" y="2710761"/>
            <a:ext cx="3090672" cy="3090672"/>
          </a:xfrm>
        </p:spPr>
      </p:pic>
      <p:sp>
        <p:nvSpPr>
          <p:cNvPr id="4" name="Date Placeholder 3">
            <a:extLst>
              <a:ext uri="{FF2B5EF4-FFF2-40B4-BE49-F238E27FC236}">
                <a16:creationId xmlns:a16="http://schemas.microsoft.com/office/drawing/2014/main" id="{5E0A3114-AFCE-F9A2-0CEF-B5066B180CF5}"/>
              </a:ext>
            </a:extLst>
          </p:cNvPr>
          <p:cNvSpPr>
            <a:spLocks noGrp="1"/>
          </p:cNvSpPr>
          <p:nvPr>
            <p:ph type="dt" sz="half" idx="13"/>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47E4C90-8511-4457-5A89-D01EE6F6E7DE}"/>
              </a:ext>
            </a:extLst>
          </p:cNvPr>
          <p:cNvSpPr>
            <a:spLocks noGrp="1"/>
          </p:cNvSpPr>
          <p:nvPr>
            <p:ph type="ftr" sz="quarter" idx="14"/>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EA8E654-3403-6DD4-7387-58F298A57E2C}"/>
              </a:ext>
            </a:extLst>
          </p:cNvPr>
          <p:cNvSpPr>
            <a:spLocks noGrp="1"/>
          </p:cNvSpPr>
          <p:nvPr>
            <p:ph type="sldNum" sz="quarter" idx="15"/>
          </p:nvPr>
        </p:nvSpPr>
        <p:spPr/>
        <p:txBody>
          <a:bodyPr/>
          <a:lstStyle/>
          <a:p>
            <a:fld id="{B776CE9F-4BD8-A748-847B-B97BB3C5BACA}" type="slidenum">
              <a:rPr lang="en-US" smtClean="0"/>
              <a:t>7</a:t>
            </a:fld>
            <a:endParaRPr lang="en-US" dirty="0"/>
          </a:p>
        </p:txBody>
      </p:sp>
      <p:pic>
        <p:nvPicPr>
          <p:cNvPr id="17" name="Picture Placeholder 16">
            <a:extLst>
              <a:ext uri="{FF2B5EF4-FFF2-40B4-BE49-F238E27FC236}">
                <a16:creationId xmlns:a16="http://schemas.microsoft.com/office/drawing/2014/main" id="{46F803FA-E0AD-5AFC-6011-688F71A830A2}"/>
              </a:ext>
            </a:extLst>
          </p:cNvPr>
          <p:cNvPicPr>
            <a:picLocks noGrp="1" noChangeAspect="1"/>
          </p:cNvPicPr>
          <p:nvPr>
            <p:ph type="pic" sz="quarter" idx="11"/>
          </p:nvPr>
        </p:nvPicPr>
        <p:blipFill>
          <a:blip r:embed="rId3"/>
          <a:srcRect l="24435" r="24435"/>
          <a:stretch>
            <a:fillRect/>
          </a:stretch>
        </p:blipFill>
        <p:spPr/>
      </p:pic>
    </p:spTree>
    <p:extLst>
      <p:ext uri="{BB962C8B-B14F-4D97-AF65-F5344CB8AC3E}">
        <p14:creationId xmlns:p14="http://schemas.microsoft.com/office/powerpoint/2010/main" val="2870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FB7FDAF-3FF1-0AC5-42F7-8B0113512C19}"/>
              </a:ext>
            </a:extLst>
          </p:cNvPr>
          <p:cNvPicPr>
            <a:picLocks noGrp="1" noChangeAspect="1"/>
          </p:cNvPicPr>
          <p:nvPr>
            <p:ph type="pic" sz="quarter" idx="11"/>
          </p:nvPr>
        </p:nvPicPr>
        <p:blipFill>
          <a:blip r:embed="rId2"/>
          <a:srcRect l="19638" r="19638"/>
          <a:stretch>
            <a:fillRect/>
          </a:stretch>
        </p:blipFill>
        <p:spPr/>
      </p:pic>
      <p:pic>
        <p:nvPicPr>
          <p:cNvPr id="16" name="Picture Placeholder 15">
            <a:extLst>
              <a:ext uri="{FF2B5EF4-FFF2-40B4-BE49-F238E27FC236}">
                <a16:creationId xmlns:a16="http://schemas.microsoft.com/office/drawing/2014/main" id="{87DE6CF7-0EC4-1F73-0D52-0D1EA47C84E0}"/>
              </a:ext>
            </a:extLst>
          </p:cNvPr>
          <p:cNvPicPr>
            <a:picLocks noGrp="1" noChangeAspect="1"/>
          </p:cNvPicPr>
          <p:nvPr>
            <p:ph type="pic" sz="quarter" idx="12"/>
          </p:nvPr>
        </p:nvPicPr>
        <p:blipFill>
          <a:blip r:embed="rId3"/>
          <a:srcRect l="26" r="26"/>
          <a:stretch>
            <a:fillRect/>
          </a:stretch>
        </p:blipFill>
        <p:spPr>
          <a:xfrm>
            <a:off x="7804404" y="2689975"/>
            <a:ext cx="3090672" cy="3090672"/>
          </a:xfrm>
        </p:spPr>
      </p:pic>
      <p:sp>
        <p:nvSpPr>
          <p:cNvPr id="6" name="Date Placeholder 5">
            <a:extLst>
              <a:ext uri="{FF2B5EF4-FFF2-40B4-BE49-F238E27FC236}">
                <a16:creationId xmlns:a16="http://schemas.microsoft.com/office/drawing/2014/main" id="{F155A60B-7FC1-C1A1-ACE8-9E8B6788155D}"/>
              </a:ext>
            </a:extLst>
          </p:cNvPr>
          <p:cNvSpPr>
            <a:spLocks noGrp="1"/>
          </p:cNvSpPr>
          <p:nvPr>
            <p:ph type="dt" sz="half" idx="13"/>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9705A249-1FF0-95F3-2656-D917D15A00DD}"/>
              </a:ext>
            </a:extLst>
          </p:cNvPr>
          <p:cNvSpPr>
            <a:spLocks noGrp="1"/>
          </p:cNvSpPr>
          <p:nvPr>
            <p:ph type="ftr" sz="quarter" idx="14"/>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47B6E6FF-BB96-5E99-1326-94F9883EA912}"/>
              </a:ext>
            </a:extLst>
          </p:cNvPr>
          <p:cNvSpPr>
            <a:spLocks noGrp="1"/>
          </p:cNvSpPr>
          <p:nvPr>
            <p:ph type="sldNum" sz="quarter" idx="15"/>
          </p:nvPr>
        </p:nvSpPr>
        <p:spPr/>
        <p:txBody>
          <a:bodyPr/>
          <a:lstStyle/>
          <a:p>
            <a:fld id="{B776CE9F-4BD8-A748-847B-B97BB3C5BACA}" type="slidenum">
              <a:rPr lang="en-US" smtClean="0"/>
              <a:pPr/>
              <a:t>8</a:t>
            </a:fld>
            <a:endParaRPr lang="en-US" dirty="0"/>
          </a:p>
        </p:txBody>
      </p:sp>
      <p:sp>
        <p:nvSpPr>
          <p:cNvPr id="10" name="Rectangle 2">
            <a:extLst>
              <a:ext uri="{FF2B5EF4-FFF2-40B4-BE49-F238E27FC236}">
                <a16:creationId xmlns:a16="http://schemas.microsoft.com/office/drawing/2014/main" id="{9747F3F0-B151-0CC6-2EB1-7377927B511B}"/>
              </a:ext>
            </a:extLst>
          </p:cNvPr>
          <p:cNvSpPr>
            <a:spLocks noGrp="1" noChangeArrowheads="1"/>
          </p:cNvSpPr>
          <p:nvPr>
            <p:ph sz="quarter" idx="10"/>
          </p:nvPr>
        </p:nvSpPr>
        <p:spPr bwMode="auto">
          <a:xfrm>
            <a:off x="377952" y="479893"/>
            <a:ext cx="6684699"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i="1" dirty="0">
                <a:latin typeface="+mj-lt"/>
              </a:rPr>
              <a:t>3</a:t>
            </a:r>
            <a:r>
              <a:rPr kumimoji="0" lang="en-US" altLang="en-US" b="1" i="1" u="none" strike="noStrike" cap="none" normalizeH="0" baseline="0" dirty="0">
                <a:ln>
                  <a:noFill/>
                </a:ln>
                <a:solidFill>
                  <a:schemeClr val="tx1"/>
                </a:solidFill>
                <a:effectLst/>
                <a:latin typeface="+mj-lt"/>
              </a:rPr>
              <a:t>. </a:t>
            </a:r>
            <a:r>
              <a:rPr kumimoji="0" lang="en-US" altLang="en-US" sz="1800" b="1" i="1" u="none" strike="noStrike" cap="none" normalizeH="0" baseline="0" dirty="0">
                <a:ln>
                  <a:noFill/>
                </a:ln>
                <a:solidFill>
                  <a:schemeClr val="tx1"/>
                </a:solidFill>
                <a:effectLst/>
                <a:latin typeface="+mj-lt"/>
              </a:rPr>
              <a:t>Automated Toll Calculations</a:t>
            </a:r>
            <a:endParaRPr kumimoji="0" lang="en-US" altLang="en-US" sz="1800"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1" u="none" strike="noStrike" cap="none" normalizeH="0" baseline="0" dirty="0">
                <a:ln>
                  <a:noFill/>
                </a:ln>
                <a:solidFill>
                  <a:schemeClr val="tx1"/>
                </a:solidFill>
                <a:effectLst/>
                <a:latin typeface="+mj-lt"/>
              </a:rPr>
              <a:t>Distance-Based Tolling</a:t>
            </a:r>
            <a:r>
              <a:rPr kumimoji="0" lang="en-US" altLang="en-US" sz="1400" b="0" i="1" u="none" strike="noStrike" cap="none" normalizeH="0" baseline="0" dirty="0">
                <a:ln>
                  <a:noFill/>
                </a:ln>
                <a:solidFill>
                  <a:schemeClr val="tx1"/>
                </a:solidFill>
                <a:effectLst/>
                <a:latin typeface="+mj-lt"/>
              </a:rPr>
              <a:t>: Tolls are calculated based on the exact distance traveled by each vehicle, ensuring fair and precise charges.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1" u="none" strike="noStrike" cap="none" normalizeH="0" baseline="0" dirty="0">
                <a:ln>
                  <a:noFill/>
                </a:ln>
                <a:solidFill>
                  <a:schemeClr val="tx1"/>
                </a:solidFill>
                <a:effectLst/>
                <a:latin typeface="+mj-lt"/>
              </a:rPr>
              <a:t>Transparent Transactions</a:t>
            </a:r>
            <a:r>
              <a:rPr kumimoji="0" lang="en-US" altLang="en-US" sz="1400" b="0" i="1" u="none" strike="noStrike" cap="none" normalizeH="0" baseline="0" dirty="0">
                <a:ln>
                  <a:noFill/>
                </a:ln>
                <a:solidFill>
                  <a:schemeClr val="tx1"/>
                </a:solidFill>
                <a:effectLst/>
                <a:latin typeface="+mj-lt"/>
              </a:rPr>
              <a:t>: Users receive detailed toll calculation reports, promoting transparency and trust.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1" u="none" strike="noStrike" cap="none" normalizeH="0" baseline="0" dirty="0">
                <a:ln>
                  <a:noFill/>
                </a:ln>
                <a:solidFill>
                  <a:schemeClr val="tx1"/>
                </a:solidFill>
                <a:effectLst/>
                <a:latin typeface="+mj-lt"/>
              </a:rPr>
              <a:t>4. </a:t>
            </a:r>
            <a:r>
              <a:rPr kumimoji="0" lang="en-US" altLang="en-US" sz="1800" b="1" i="1" u="none" strike="noStrike" cap="none" normalizeH="0" baseline="0" dirty="0">
                <a:ln>
                  <a:noFill/>
                </a:ln>
                <a:solidFill>
                  <a:schemeClr val="tx1"/>
                </a:solidFill>
                <a:effectLst/>
                <a:latin typeface="+mj-lt"/>
              </a:rPr>
              <a:t>Dynamic Pricing</a:t>
            </a:r>
            <a:endParaRPr kumimoji="0" lang="en-US" altLang="en-US" sz="1800"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1" u="none" strike="noStrike" cap="none" normalizeH="0" baseline="0" dirty="0">
                <a:ln>
                  <a:noFill/>
                </a:ln>
                <a:solidFill>
                  <a:schemeClr val="tx1"/>
                </a:solidFill>
                <a:effectLst/>
                <a:latin typeface="+mj-lt"/>
              </a:rPr>
              <a:t>Variable Toll Rates</a:t>
            </a:r>
            <a:r>
              <a:rPr kumimoji="0" lang="en-US" altLang="en-US" sz="1400" b="0" i="1" u="none" strike="noStrike" cap="none" normalizeH="0" baseline="0" dirty="0">
                <a:ln>
                  <a:noFill/>
                </a:ln>
                <a:solidFill>
                  <a:schemeClr val="tx1"/>
                </a:solidFill>
                <a:effectLst/>
                <a:latin typeface="+mj-lt"/>
              </a:rPr>
              <a:t>: The system supports dynamic pricing, adjusting toll rates based on distance traveled within the toll zone, toll zone, vehicle type, and other relevant factors.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b="1" i="1" dirty="0">
                <a:latin typeface="+mj-lt"/>
              </a:rPr>
              <a:t>Congestion-based Toll Rates</a:t>
            </a:r>
            <a:r>
              <a:rPr kumimoji="0" lang="en-US" altLang="en-US" sz="1400" b="0" i="1" u="none" strike="noStrike" cap="none" normalizeH="0" baseline="0" dirty="0">
                <a:ln>
                  <a:noFill/>
                </a:ln>
                <a:solidFill>
                  <a:schemeClr val="tx1"/>
                </a:solidFill>
                <a:effectLst/>
                <a:latin typeface="+mj-lt"/>
              </a:rPr>
              <a:t>: Toll rates are given a 5% discount if there are more than 5 vehicles in the toll zones.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00" i="1"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i="1" dirty="0">
                <a:latin typeface="+mj-lt"/>
              </a:rPr>
              <a:t>5. </a:t>
            </a:r>
            <a:r>
              <a:rPr kumimoji="0" lang="en-US" altLang="en-US" sz="1800" b="1" i="1" u="none" strike="noStrike" cap="none" normalizeH="0" baseline="0" dirty="0">
                <a:ln>
                  <a:noFill/>
                </a:ln>
                <a:solidFill>
                  <a:schemeClr val="tx1"/>
                </a:solidFill>
                <a:effectLst/>
                <a:latin typeface="+mj-lt"/>
              </a:rPr>
              <a:t>Payment Options</a:t>
            </a:r>
            <a:endParaRPr kumimoji="0" lang="en-US" altLang="en-US" sz="1800"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1" u="none" strike="noStrike" cap="none" normalizeH="0" baseline="0" dirty="0">
                <a:ln>
                  <a:noFill/>
                </a:ln>
                <a:solidFill>
                  <a:schemeClr val="tx1"/>
                </a:solidFill>
                <a:effectLst/>
                <a:latin typeface="+mj-lt"/>
              </a:rPr>
              <a:t>Seamless Integration</a:t>
            </a:r>
            <a:r>
              <a:rPr kumimoji="0" lang="en-US" altLang="en-US" sz="1400" b="0" i="1" u="none" strike="noStrike" cap="none" normalizeH="0" baseline="0" dirty="0">
                <a:ln>
                  <a:noFill/>
                </a:ln>
                <a:solidFill>
                  <a:schemeClr val="tx1"/>
                </a:solidFill>
                <a:effectLst/>
                <a:latin typeface="+mj-lt"/>
              </a:rPr>
              <a:t>: The system integrates with existing payment infrastructure, making transactions quick and hassle-free</a:t>
            </a:r>
            <a:r>
              <a:rPr kumimoji="0" lang="en-US" altLang="en-US" b="0" i="1"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mj-lt"/>
              </a:rPr>
              <a:t>6. </a:t>
            </a:r>
            <a:r>
              <a:rPr kumimoji="0" lang="en-US" altLang="en-US" sz="1800" b="1" i="0" u="none" strike="noStrike" cap="none" normalizeH="0" baseline="0" dirty="0">
                <a:ln>
                  <a:noFill/>
                </a:ln>
                <a:solidFill>
                  <a:schemeClr val="tx1"/>
                </a:solidFill>
                <a:effectLst/>
                <a:latin typeface="+mj-lt"/>
              </a:rPr>
              <a:t>Advanced Data Analytics</a:t>
            </a: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b="1" i="1" dirty="0">
                <a:latin typeface="+mj-lt"/>
              </a:rPr>
              <a:t>User Reports</a:t>
            </a:r>
            <a:r>
              <a:rPr kumimoji="0" lang="en-US" altLang="en-US" sz="1400" b="0" i="1" u="none" strike="noStrike" cap="none" normalizeH="0" baseline="0" dirty="0">
                <a:ln>
                  <a:noFill/>
                </a:ln>
                <a:solidFill>
                  <a:schemeClr val="tx1"/>
                </a:solidFill>
                <a:effectLst/>
                <a:latin typeface="+mj-lt"/>
              </a:rPr>
              <a:t>: The system collects and analyzes traffic data of each vehicle and sends the report along with the </a:t>
            </a:r>
            <a:r>
              <a:rPr lang="en-US" altLang="en-US" sz="1400" i="1" dirty="0">
                <a:latin typeface="+mj-lt"/>
              </a:rPr>
              <a:t>receipt to the user via email.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1" u="none" strike="noStrike" cap="none" normalizeH="0" baseline="0" dirty="0">
                <a:ln>
                  <a:noFill/>
                </a:ln>
                <a:solidFill>
                  <a:schemeClr val="tx1"/>
                </a:solidFill>
                <a:effectLst/>
                <a:latin typeface="+mj-lt"/>
              </a:rPr>
              <a:t>Revenue Reports</a:t>
            </a:r>
            <a:r>
              <a:rPr kumimoji="0" lang="en-US" altLang="en-US" sz="1400" b="0" i="1" u="none" strike="noStrike" cap="none" normalizeH="0" baseline="0" dirty="0">
                <a:ln>
                  <a:noFill/>
                </a:ln>
                <a:solidFill>
                  <a:schemeClr val="tx1"/>
                </a:solidFill>
                <a:effectLst/>
                <a:latin typeface="+mj-lt"/>
              </a:rPr>
              <a:t>: Detailed reports on toll revenue, payment methods, and transaction volumes help in strategic planning and decision-making</a:t>
            </a:r>
            <a:r>
              <a:rPr kumimoji="0" lang="en-US" altLang="en-US" sz="1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i="1"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1"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842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F5A9DD54-7397-E28D-F7E2-DF1E0AE3B99E}"/>
              </a:ext>
            </a:extLst>
          </p:cNvPr>
          <p:cNvPicPr>
            <a:picLocks noGrp="1" noChangeAspect="1"/>
          </p:cNvPicPr>
          <p:nvPr>
            <p:ph type="pic" sz="quarter" idx="11"/>
          </p:nvPr>
        </p:nvPicPr>
        <p:blipFill>
          <a:blip r:embed="rId2"/>
          <a:srcRect l="24415" r="24415"/>
          <a:stretch>
            <a:fillRect/>
          </a:stretch>
        </p:blipFill>
        <p:spPr/>
      </p:pic>
      <p:sp>
        <p:nvSpPr>
          <p:cNvPr id="4" name="Content Placeholder 3">
            <a:extLst>
              <a:ext uri="{FF2B5EF4-FFF2-40B4-BE49-F238E27FC236}">
                <a16:creationId xmlns:a16="http://schemas.microsoft.com/office/drawing/2014/main" id="{7ECA2AB7-4E1B-DEDF-836D-5F3708867DFB}"/>
              </a:ext>
            </a:extLst>
          </p:cNvPr>
          <p:cNvSpPr>
            <a:spLocks noGrp="1"/>
          </p:cNvSpPr>
          <p:nvPr>
            <p:ph sz="quarter" idx="10"/>
          </p:nvPr>
        </p:nvSpPr>
        <p:spPr>
          <a:xfrm>
            <a:off x="527958" y="418011"/>
            <a:ext cx="6499859" cy="6239692"/>
          </a:xfrm>
        </p:spPr>
        <p:txBody>
          <a:bodyPr/>
          <a:lstStyle/>
          <a:p>
            <a:r>
              <a:rPr lang="en-US" sz="1800" b="1" i="1" dirty="0">
                <a:latin typeface="+mj-lt"/>
              </a:rPr>
              <a:t>7. Scalability and Flexibility</a:t>
            </a:r>
            <a:endParaRPr lang="en-US" sz="1800" i="1" dirty="0">
              <a:latin typeface="+mj-lt"/>
            </a:endParaRPr>
          </a:p>
          <a:p>
            <a:pPr marL="742950" lvl="1" indent="-285750">
              <a:buFont typeface="+mj-lt"/>
              <a:buAutoNum type="arabicPeriod"/>
            </a:pPr>
            <a:r>
              <a:rPr lang="en-US" b="1" i="1" dirty="0">
                <a:latin typeface="+mj-lt"/>
              </a:rPr>
              <a:t>Modular Design</a:t>
            </a:r>
            <a:r>
              <a:rPr lang="en-US" i="1" dirty="0">
                <a:latin typeface="+mj-lt"/>
              </a:rPr>
              <a:t>: The system is designed to be scalable, allowing for easy expansion to accommodate additional roads, toll points, and users.</a:t>
            </a:r>
          </a:p>
          <a:p>
            <a:pPr marL="742950" lvl="1" indent="-285750">
              <a:buFont typeface="+mj-lt"/>
              <a:buAutoNum type="arabicPeriod"/>
            </a:pPr>
            <a:r>
              <a:rPr lang="en-US" b="1" i="1" dirty="0">
                <a:latin typeface="+mj-lt"/>
              </a:rPr>
              <a:t>Customizable Settings</a:t>
            </a:r>
            <a:r>
              <a:rPr lang="en-US" i="1" dirty="0">
                <a:latin typeface="+mj-lt"/>
              </a:rPr>
              <a:t>: Administrators can customize toll rates and other settings to suit specific requirements and policies.</a:t>
            </a:r>
          </a:p>
          <a:p>
            <a:r>
              <a:rPr lang="en-US" sz="1800" b="1" i="1" dirty="0">
                <a:latin typeface="+mj-lt"/>
              </a:rPr>
              <a:t>8. Security and Privacy</a:t>
            </a:r>
            <a:endParaRPr lang="en-US" sz="1800" i="1" dirty="0">
              <a:latin typeface="+mj-lt"/>
            </a:endParaRPr>
          </a:p>
          <a:p>
            <a:pPr marL="742950" lvl="1" indent="-285750">
              <a:buFont typeface="+mj-lt"/>
              <a:buAutoNum type="arabicPeriod"/>
            </a:pPr>
            <a:r>
              <a:rPr lang="en-US" b="1" i="1" dirty="0">
                <a:latin typeface="+mj-lt"/>
              </a:rPr>
              <a:t>Login feature</a:t>
            </a:r>
            <a:r>
              <a:rPr lang="en-US" i="1" dirty="0">
                <a:latin typeface="+mj-lt"/>
              </a:rPr>
              <a:t>: The Admin side requires a login for safety</a:t>
            </a:r>
          </a:p>
          <a:p>
            <a:r>
              <a:rPr lang="en-US" sz="1800" b="1" i="1" dirty="0">
                <a:latin typeface="+mj-lt"/>
              </a:rPr>
              <a:t>9. Environmental Impact</a:t>
            </a:r>
            <a:endParaRPr lang="en-US" sz="1800" i="1" dirty="0">
              <a:latin typeface="+mj-lt"/>
            </a:endParaRPr>
          </a:p>
          <a:p>
            <a:pPr marL="742950" lvl="1" indent="-285750">
              <a:buFont typeface="+mj-lt"/>
              <a:buAutoNum type="arabicPeriod"/>
            </a:pPr>
            <a:r>
              <a:rPr lang="en-US" b="1" i="1" dirty="0">
                <a:latin typeface="+mj-lt"/>
              </a:rPr>
              <a:t>Reduced Congestion</a:t>
            </a:r>
            <a:r>
              <a:rPr lang="en-US" i="1" dirty="0">
                <a:latin typeface="+mj-lt"/>
              </a:rPr>
              <a:t>: By optimizing toll collection and traffic management, the system helps reduce congestion, leading to lower emissions and environmental impact.</a:t>
            </a:r>
          </a:p>
          <a:p>
            <a:pPr marL="742950" lvl="1" indent="-285750">
              <a:buFont typeface="+mj-lt"/>
              <a:buAutoNum type="arabicPeriod"/>
            </a:pPr>
            <a:r>
              <a:rPr lang="en-US" b="1" i="1" dirty="0">
                <a:latin typeface="+mj-lt"/>
              </a:rPr>
              <a:t>Sustainable Practices</a:t>
            </a:r>
            <a:r>
              <a:rPr lang="en-US" i="1" dirty="0">
                <a:latin typeface="+mj-lt"/>
              </a:rPr>
              <a:t>: Encourages the use of electronic payments and digital transactions, reducing the need for paper receipts and cash handling.</a:t>
            </a:r>
          </a:p>
          <a:p>
            <a:pPr marL="457200" lvl="1" indent="0">
              <a:buNone/>
            </a:pPr>
            <a:endParaRPr lang="en-US" i="1" dirty="0">
              <a:latin typeface="+mj-lt"/>
            </a:endParaRPr>
          </a:p>
          <a:p>
            <a:r>
              <a:rPr lang="en-US" sz="1400" i="1" dirty="0">
                <a:latin typeface="+mj-lt"/>
              </a:rPr>
              <a:t>These features collectively make our GPS Toll-based System Simulation a comprehensive and innovative solution, addressing the limitations of traditional toll collection systems and paving the way for a more efficient and user-friendly tolling experience.</a:t>
            </a:r>
          </a:p>
          <a:p>
            <a:endParaRPr lang="en-IN" dirty="0"/>
          </a:p>
        </p:txBody>
      </p:sp>
      <p:pic>
        <p:nvPicPr>
          <p:cNvPr id="12" name="Picture Placeholder 11">
            <a:extLst>
              <a:ext uri="{FF2B5EF4-FFF2-40B4-BE49-F238E27FC236}">
                <a16:creationId xmlns:a16="http://schemas.microsoft.com/office/drawing/2014/main" id="{85D29860-0DFD-0DFC-C0CD-E3B1C7E96AE8}"/>
              </a:ext>
            </a:extLst>
          </p:cNvPr>
          <p:cNvPicPr>
            <a:picLocks noGrp="1" noChangeAspect="1"/>
          </p:cNvPicPr>
          <p:nvPr>
            <p:ph type="pic" sz="quarter" idx="12"/>
          </p:nvPr>
        </p:nvPicPr>
        <p:blipFill>
          <a:blip r:embed="rId3"/>
          <a:srcRect l="26" r="26"/>
          <a:stretch>
            <a:fillRect/>
          </a:stretch>
        </p:blipFill>
        <p:spPr>
          <a:xfrm>
            <a:off x="7804404" y="2701399"/>
            <a:ext cx="3090672" cy="3090672"/>
          </a:xfrm>
        </p:spPr>
      </p:pic>
      <p:sp>
        <p:nvSpPr>
          <p:cNvPr id="6" name="Date Placeholder 5">
            <a:extLst>
              <a:ext uri="{FF2B5EF4-FFF2-40B4-BE49-F238E27FC236}">
                <a16:creationId xmlns:a16="http://schemas.microsoft.com/office/drawing/2014/main" id="{100C844A-5E1C-CC94-A58A-215FF17775A9}"/>
              </a:ext>
            </a:extLst>
          </p:cNvPr>
          <p:cNvSpPr>
            <a:spLocks noGrp="1"/>
          </p:cNvSpPr>
          <p:nvPr>
            <p:ph type="dt" sz="half" idx="13"/>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0756A09E-1B6C-B314-DBE0-49FDFEB95459}"/>
              </a:ext>
            </a:extLst>
          </p:cNvPr>
          <p:cNvSpPr>
            <a:spLocks noGrp="1"/>
          </p:cNvSpPr>
          <p:nvPr>
            <p:ph type="ftr" sz="quarter" idx="14"/>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8A04BF6-6686-6684-B6FB-7152DF0D166A}"/>
              </a:ext>
            </a:extLst>
          </p:cNvPr>
          <p:cNvSpPr>
            <a:spLocks noGrp="1"/>
          </p:cNvSpPr>
          <p:nvPr>
            <p:ph type="sldNum" sz="quarter" idx="15"/>
          </p:nvPr>
        </p:nvSpPr>
        <p:spPr/>
        <p:txBody>
          <a:bodyPr/>
          <a:lstStyle/>
          <a:p>
            <a:fld id="{B776CE9F-4BD8-A748-847B-B97BB3C5BACA}" type="slidenum">
              <a:rPr lang="en-US" smtClean="0"/>
              <a:pPr/>
              <a:t>9</a:t>
            </a:fld>
            <a:endParaRPr lang="en-US" dirty="0"/>
          </a:p>
        </p:txBody>
      </p:sp>
      <p:sp>
        <p:nvSpPr>
          <p:cNvPr id="10" name="Title 9">
            <a:extLst>
              <a:ext uri="{FF2B5EF4-FFF2-40B4-BE49-F238E27FC236}">
                <a16:creationId xmlns:a16="http://schemas.microsoft.com/office/drawing/2014/main" id="{CAB1DBC1-64F9-177D-4B39-0C60FFFB892A}"/>
              </a:ext>
            </a:extLst>
          </p:cNvPr>
          <p:cNvSpPr>
            <a:spLocks noGrp="1"/>
          </p:cNvSpPr>
          <p:nvPr>
            <p:ph type="title"/>
          </p:nvPr>
        </p:nvSpPr>
        <p:spPr>
          <a:xfrm rot="16033008" flipH="1">
            <a:off x="7491090" y="2130233"/>
            <a:ext cx="84924" cy="1008536"/>
          </a:xfrm>
        </p:spPr>
        <p:txBody>
          <a:bodyPr/>
          <a:lstStyle/>
          <a:p>
            <a:br>
              <a:rPr lang="en-IN" dirty="0"/>
            </a:br>
            <a:br>
              <a:rPr lang="en-IN" dirty="0"/>
            </a:br>
            <a:endParaRPr lang="en-IN" dirty="0"/>
          </a:p>
        </p:txBody>
      </p:sp>
    </p:spTree>
    <p:extLst>
      <p:ext uri="{BB962C8B-B14F-4D97-AF65-F5344CB8AC3E}">
        <p14:creationId xmlns:p14="http://schemas.microsoft.com/office/powerpoint/2010/main" val="404524376"/>
      </p:ext>
    </p:extLst>
  </p:cSld>
  <p:clrMapOvr>
    <a:masterClrMapping/>
  </p:clrMapOvr>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3.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590</TotalTime>
  <Words>1579</Words>
  <Application>Microsoft Macintosh PowerPoint</Application>
  <PresentationFormat>Widescreen</PresentationFormat>
  <Paragraphs>193</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Rounded MT Bold</vt:lpstr>
      <vt:lpstr>Calibri</vt:lpstr>
      <vt:lpstr>Courier New</vt:lpstr>
      <vt:lpstr>Georgia Pro</vt:lpstr>
      <vt:lpstr>Georgia Pro Light</vt:lpstr>
      <vt:lpstr>Posterama</vt:lpstr>
      <vt:lpstr>Office Theme</vt:lpstr>
      <vt:lpstr>SIMTOLL DYNAMICS</vt:lpstr>
      <vt:lpstr>INDEX</vt:lpstr>
      <vt:lpstr>From Ancient Roads to Modern  Highways:   The Evolution of Toll Systems</vt:lpstr>
      <vt:lpstr>PROBLEM STATEMENT</vt:lpstr>
      <vt:lpstr>PROPOSED SOLUTION</vt:lpstr>
      <vt:lpstr>UNIQUE IDEA BRIEF</vt:lpstr>
      <vt:lpstr>FEATURES OFFERED</vt:lpstr>
      <vt:lpstr>PowerPoint Presentation</vt:lpstr>
      <vt:lpstr>  </vt:lpstr>
      <vt:lpstr>PROCESS FLOW</vt:lpstr>
      <vt:lpstr>ARCHITECTURE DIAGRAM </vt:lpstr>
      <vt:lpstr>RESULTS</vt:lpstr>
      <vt:lpstr>PowerPoint Presentation</vt:lpstr>
      <vt:lpstr>PowerPoint Presentation</vt:lpstr>
      <vt:lpstr>TECHNOLOGIES USED</vt:lpstr>
      <vt:lpstr>MEET CLASSIC CODERS- OUR TEAM!</vt:lpstr>
      <vt:lpstr>In summary, our GPS Toll-based System Simulation not only addresses the current challenges of toll collection but also sets the stage for future innovations in traffic management and urban mobility. By harnessing the power of technology, we aim to create a more efficient, transparent, and sustainable tolling ecosystem</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SIMTOLL DYNAMICS</dc:title>
  <dc:creator>tejaswini rajamohan</dc:creator>
  <cp:lastModifiedBy>Microsoft Office User</cp:lastModifiedBy>
  <cp:revision>10</cp:revision>
  <dcterms:created xsi:type="dcterms:W3CDTF">2024-07-08T06:50:40Z</dcterms:created>
  <dcterms:modified xsi:type="dcterms:W3CDTF">2024-07-15T13:29:31Z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